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422" r:id="rId2"/>
    <p:sldId id="424" r:id="rId3"/>
    <p:sldId id="448" r:id="rId4"/>
    <p:sldId id="427" r:id="rId5"/>
    <p:sldId id="433" r:id="rId6"/>
    <p:sldId id="423" r:id="rId7"/>
    <p:sldId id="428" r:id="rId8"/>
    <p:sldId id="449" r:id="rId9"/>
    <p:sldId id="434" r:id="rId10"/>
    <p:sldId id="435" r:id="rId11"/>
    <p:sldId id="436" r:id="rId12"/>
    <p:sldId id="438" r:id="rId13"/>
    <p:sldId id="439" r:id="rId14"/>
    <p:sldId id="430" r:id="rId15"/>
    <p:sldId id="440" r:id="rId16"/>
    <p:sldId id="429" r:id="rId17"/>
    <p:sldId id="450" r:id="rId18"/>
    <p:sldId id="441" r:id="rId19"/>
    <p:sldId id="426" r:id="rId20"/>
    <p:sldId id="432" r:id="rId21"/>
    <p:sldId id="431" r:id="rId22"/>
    <p:sldId id="451" r:id="rId23"/>
    <p:sldId id="442" r:id="rId24"/>
    <p:sldId id="260" r:id="rId25"/>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2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439" autoAdjust="0"/>
    <p:restoredTop sz="83149" autoAdjust="0"/>
  </p:normalViewPr>
  <p:slideViewPr>
    <p:cSldViewPr snapToGrid="0" showGuides="1">
      <p:cViewPr>
        <p:scale>
          <a:sx n="113" d="100"/>
          <a:sy n="113" d="100"/>
        </p:scale>
        <p:origin x="1208" y="136"/>
      </p:cViewPr>
      <p:guideLst>
        <p:guide orient="horz" pos="2160"/>
        <p:guide pos="2880"/>
      </p:guideLst>
    </p:cSldViewPr>
  </p:slideViewPr>
  <p:outlineViewPr>
    <p:cViewPr>
      <p:scale>
        <a:sx n="33" d="100"/>
        <a:sy n="33" d="100"/>
      </p:scale>
      <p:origin x="0" y="0"/>
    </p:cViewPr>
  </p:outlineViewPr>
  <p:notesTextViewPr>
    <p:cViewPr>
      <p:scale>
        <a:sx n="155" d="100"/>
        <a:sy n="155"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726755-F235-4894-80FD-CD206805168D}" type="datetimeFigureOut">
              <a:rPr lang="en-US" smtClean="0"/>
              <a:t>1/11/17</a:t>
            </a:fld>
            <a:endParaRPr 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6DEC4E-2C72-4AA4-BF83-677F366473B6}" type="slidenum">
              <a:rPr lang="en-US" smtClean="0"/>
              <a:t>‹#›</a:t>
            </a:fld>
            <a:endParaRPr lang="en-US"/>
          </a:p>
        </p:txBody>
      </p:sp>
    </p:spTree>
    <p:extLst>
      <p:ext uri="{BB962C8B-B14F-4D97-AF65-F5344CB8AC3E}">
        <p14:creationId xmlns:p14="http://schemas.microsoft.com/office/powerpoint/2010/main" val="3483483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a:t>
            </a:fld>
            <a:endParaRPr lang="en-US"/>
          </a:p>
        </p:txBody>
      </p:sp>
    </p:spTree>
    <p:extLst>
      <p:ext uri="{BB962C8B-B14F-4D97-AF65-F5344CB8AC3E}">
        <p14:creationId xmlns:p14="http://schemas.microsoft.com/office/powerpoint/2010/main" val="16879266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smtClean="0">
                <a:solidFill>
                  <a:schemeClr val="tx1"/>
                </a:solidFill>
                <a:effectLst/>
                <a:latin typeface="+mn-lt"/>
                <a:ea typeface="+mn-ea"/>
                <a:cs typeface="+mn-cs"/>
              </a:rPr>
              <a:t>内存块是将在全局堆和本地堆之间传输的基本单元，它由两部分组成：小块头和</a:t>
            </a:r>
            <a:r>
              <a:rPr lang="en-US" altLang="zh-CN" sz="1200" kern="1200" dirty="0" smtClean="0">
                <a:solidFill>
                  <a:schemeClr val="tx1"/>
                </a:solidFill>
                <a:effectLst/>
                <a:latin typeface="+mn-lt"/>
                <a:ea typeface="+mn-ea"/>
                <a:cs typeface="+mn-cs"/>
              </a:rPr>
              <a:t>64KB</a:t>
            </a:r>
            <a:r>
              <a:rPr lang="zh-CN" altLang="en-US" sz="1200" kern="1200" dirty="0" smtClean="0">
                <a:solidFill>
                  <a:schemeClr val="tx1"/>
                </a:solidFill>
                <a:effectLst/>
                <a:latin typeface="+mn-lt"/>
                <a:ea typeface="+mn-ea"/>
                <a:cs typeface="+mn-cs"/>
              </a:rPr>
              <a:t>块主体。块体基于其大小类被划分成几个存储器块。显然，使用较小的类会产生更多的内存块。块头存储元数据，例如剩余空闲块的数量，其大小类等。我们使用两组尺寸类：小跨度和大跨度。对于大于</a:t>
            </a:r>
            <a:r>
              <a:rPr lang="en-US" altLang="zh-CN" sz="1200" kern="1200" dirty="0" smtClean="0">
                <a:solidFill>
                  <a:schemeClr val="tx1"/>
                </a:solidFill>
                <a:effectLst/>
                <a:latin typeface="+mn-lt"/>
                <a:ea typeface="+mn-ea"/>
                <a:cs typeface="+mn-cs"/>
              </a:rPr>
              <a:t>64KB</a:t>
            </a:r>
            <a:r>
              <a:rPr lang="zh-CN" altLang="en-US" sz="1200" kern="1200" dirty="0" smtClean="0">
                <a:solidFill>
                  <a:schemeClr val="tx1"/>
                </a:solidFill>
                <a:effectLst/>
                <a:latin typeface="+mn-lt"/>
                <a:ea typeface="+mn-ea"/>
                <a:cs typeface="+mn-cs"/>
              </a:rPr>
              <a:t>的内存请求，它将通过系统调用（如</a:t>
            </a:r>
            <a:r>
              <a:rPr lang="en-US" altLang="zh-CN" sz="1200" kern="1200" dirty="0" err="1" smtClean="0">
                <a:solidFill>
                  <a:schemeClr val="tx1"/>
                </a:solidFill>
                <a:effectLst/>
                <a:latin typeface="+mn-lt"/>
                <a:ea typeface="+mn-ea"/>
                <a:cs typeface="+mn-cs"/>
              </a:rPr>
              <a:t>mmap</a:t>
            </a:r>
            <a:r>
              <a:rPr lang="zh-CN" altLang="en-US" sz="1200" kern="1200" dirty="0" smtClean="0">
                <a:solidFill>
                  <a:schemeClr val="tx1"/>
                </a:solidFill>
                <a:effectLst/>
                <a:latin typeface="+mn-lt"/>
                <a:ea typeface="+mn-ea"/>
                <a:cs typeface="+mn-cs"/>
              </a:rPr>
              <a:t>）重定向到操作系统。在开始时，所有块都是</a:t>
            </a:r>
            <a:r>
              <a:rPr lang="zh-CN" altLang="en-US" sz="1200" kern="1200" dirty="0" smtClean="0">
                <a:solidFill>
                  <a:schemeClr val="tx1"/>
                </a:solidFill>
                <a:effectLst/>
                <a:latin typeface="+mn-lt"/>
                <a:ea typeface="+mn-ea"/>
                <a:cs typeface="+mn-cs"/>
              </a:rPr>
              <a:t>可用</a:t>
            </a:r>
            <a:r>
              <a:rPr lang="zh-CN" altLang="en-US" sz="1200" kern="1200" dirty="0" smtClean="0">
                <a:solidFill>
                  <a:schemeClr val="tx1"/>
                </a:solidFill>
                <a:effectLst/>
                <a:latin typeface="+mn-lt"/>
                <a:ea typeface="+mn-ea"/>
                <a:cs typeface="+mn-cs"/>
              </a:rPr>
              <a:t>的，这由空闲指针指示。当应用程序释放一个块时，根据稍后讨论的损耗平衡策略将其添加到某种重用列表中。块大小有固定的值，简单地设计全局堆。</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10</a:t>
            </a:fld>
            <a:endParaRPr lang="en-US"/>
          </a:p>
        </p:txBody>
      </p:sp>
    </p:spTree>
    <p:extLst>
      <p:ext uri="{BB962C8B-B14F-4D97-AF65-F5344CB8AC3E}">
        <p14:creationId xmlns:p14="http://schemas.microsoft.com/office/powerpoint/2010/main" val="18756418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本地堆由每个线程维护，其存储信息以找到适当的块。本地堆中的每个内存块可以分为五类：使用中块意味着当应用程序发出分配请求时，我们将首先找到适当的大小类，然后使用该大小类找到当前正在使用的内存块并从中分配内存块。在特定大小类的若干存储器请求之后，存储器块可以在块之外，这被称为完整块。等待列表中的块称为等待块。等待块是处于部分分配状态的块。当完整块中的块被释放时，它变成等待块。考虑到我们到目前为止讨论的事情，内存块的典型生命周期可以首先用作使用块，然后是完全块，然后等待块，并反复来回。对于磨损感知的目的，这不是我们的期望。因此，我们为每个内存块添加一个磨损感知变量，并定义一个分配阈值。当首先从全局堆分配块时，其磨损感知变量设置为零。每次从块中分配块时，变量增加</a:t>
            </a:r>
            <a:r>
              <a:rPr lang="en-US" altLang="zh-CN" dirty="0" smtClean="0"/>
              <a:t>1</a:t>
            </a:r>
            <a:r>
              <a:rPr lang="zh-CN" altLang="en-US" dirty="0" smtClean="0"/>
              <a:t>。如果变量达到预定义的分配阈值，则它不再可用于此线程中的分配，并且其状态变为不可用。当不可用的块中的所有块都被释放时，块将被返回到全局堆。最后，一个清理块意味着一个没有特定大小类的块。该图显示了块的状态如何更改。</a:t>
            </a:r>
            <a:endParaRPr lang="en-US" altLang="zh-CN" dirty="0" smtClean="0"/>
          </a:p>
        </p:txBody>
      </p:sp>
      <p:sp>
        <p:nvSpPr>
          <p:cNvPr id="4" name="幻灯片编号占位符 3"/>
          <p:cNvSpPr>
            <a:spLocks noGrp="1"/>
          </p:cNvSpPr>
          <p:nvPr>
            <p:ph type="sldNum" sz="quarter" idx="10"/>
          </p:nvPr>
        </p:nvSpPr>
        <p:spPr/>
        <p:txBody>
          <a:bodyPr/>
          <a:lstStyle/>
          <a:p>
            <a:fld id="{BB6DEC4E-2C72-4AA4-BF83-677F366473B6}" type="slidenum">
              <a:rPr lang="en-US" smtClean="0"/>
              <a:t>11</a:t>
            </a:fld>
            <a:endParaRPr lang="en-US"/>
          </a:p>
        </p:txBody>
      </p:sp>
    </p:spTree>
    <p:extLst>
      <p:ext uri="{BB962C8B-B14F-4D97-AF65-F5344CB8AC3E}">
        <p14:creationId xmlns:p14="http://schemas.microsoft.com/office/powerpoint/2010/main" val="13517973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这里是一个本地堆的结构，由每个线程维护。我们可以根据大小类找到合适的块。</a:t>
            </a:r>
            <a:endParaRPr kumimoji="1" lang="en-US" altLang="zh-CN" baseline="0" dirty="0" smtClean="0"/>
          </a:p>
        </p:txBody>
      </p:sp>
      <p:sp>
        <p:nvSpPr>
          <p:cNvPr id="4" name="幻灯片编号占位符 3"/>
          <p:cNvSpPr>
            <a:spLocks noGrp="1"/>
          </p:cNvSpPr>
          <p:nvPr>
            <p:ph type="sldNum" sz="quarter" idx="10"/>
          </p:nvPr>
        </p:nvSpPr>
        <p:spPr/>
        <p:txBody>
          <a:bodyPr/>
          <a:lstStyle/>
          <a:p>
            <a:fld id="{BB6DEC4E-2C72-4AA4-BF83-677F366473B6}" type="slidenum">
              <a:rPr lang="en-US" smtClean="0"/>
              <a:t>12</a:t>
            </a:fld>
            <a:endParaRPr lang="en-US"/>
          </a:p>
        </p:txBody>
      </p:sp>
    </p:spTree>
    <p:extLst>
      <p:ext uri="{BB962C8B-B14F-4D97-AF65-F5344CB8AC3E}">
        <p14:creationId xmlns:p14="http://schemas.microsoft.com/office/powerpoint/2010/main" val="14111542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全局堆维护从操作系统获取的整个内存块。</a:t>
            </a:r>
          </a:p>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全局堆将获取的内存以</a:t>
            </a:r>
            <a:r>
              <a:rPr lang="en-US" altLang="zh-CN" dirty="0" smtClean="0"/>
              <a:t>64KB</a:t>
            </a:r>
            <a:r>
              <a:rPr lang="zh-CN" altLang="en-US" dirty="0" smtClean="0"/>
              <a:t>为边界开始切分，切分出来的就是若干个内存块。</a:t>
            </a:r>
          </a:p>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开始时，所有的块都是干净的，由一个空指针表示。在块被返回到全局堆之后，它将被添加到与我们的损耗平衡策略相关的某种池</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13</a:t>
            </a:fld>
            <a:endParaRPr lang="en-US"/>
          </a:p>
        </p:txBody>
      </p:sp>
    </p:spTree>
    <p:extLst>
      <p:ext uri="{BB962C8B-B14F-4D97-AF65-F5344CB8AC3E}">
        <p14:creationId xmlns:p14="http://schemas.microsoft.com/office/powerpoint/2010/main" val="11727555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smtClean="0">
                <a:solidFill>
                  <a:schemeClr val="tx1"/>
                </a:solidFill>
                <a:effectLst/>
                <a:latin typeface="+mn-lt"/>
                <a:ea typeface="+mn-ea"/>
                <a:cs typeface="+mn-cs"/>
              </a:rPr>
              <a:t>现在让我们详细讨论不同级别的磨损平衡策略。</a:t>
            </a:r>
          </a:p>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smtClean="0">
                <a:solidFill>
                  <a:schemeClr val="tx1"/>
                </a:solidFill>
                <a:effectLst/>
                <a:latin typeface="+mn-lt"/>
                <a:ea typeface="+mn-ea"/>
                <a:cs typeface="+mn-cs"/>
              </a:rPr>
              <a:t>总体目的相当简单：所有的内存块都需要均匀分配。在块级中，显然应该首先分配从空闲指针开始的存储器块，因为这些存储器块从未被分配，因为该块被分配给其本地堆。在块用完这些块之后，将检查空闲列表以找出是否有任何可重用块可用。考虑到分配等待时间，在这种情况下简单快速的方法更合适。因此，我们将空闲列表视为</a:t>
            </a:r>
            <a:r>
              <a:rPr lang="en-US" altLang="zh-CN" sz="1200" kern="1200" dirty="0" smtClean="0">
                <a:solidFill>
                  <a:schemeClr val="tx1"/>
                </a:solidFill>
                <a:effectLst/>
                <a:latin typeface="+mn-lt"/>
                <a:ea typeface="+mn-ea"/>
                <a:cs typeface="+mn-cs"/>
              </a:rPr>
              <a:t>FIFO</a:t>
            </a:r>
            <a:r>
              <a:rPr lang="zh-CN" altLang="en-US" sz="1200" kern="1200" dirty="0" smtClean="0">
                <a:solidFill>
                  <a:schemeClr val="tx1"/>
                </a:solidFill>
                <a:effectLst/>
                <a:latin typeface="+mn-lt"/>
                <a:ea typeface="+mn-ea"/>
                <a:cs typeface="+mn-cs"/>
              </a:rPr>
              <a:t>队列。在本地堆级中，当当前使用中的块块用完块时，应选择一个块作为新的使用块。由于</a:t>
            </a:r>
            <a:r>
              <a:rPr lang="en-US" altLang="zh-CN" sz="1200" kern="1200" dirty="0" smtClean="0">
                <a:solidFill>
                  <a:schemeClr val="tx1"/>
                </a:solidFill>
                <a:effectLst/>
                <a:latin typeface="+mn-lt"/>
                <a:ea typeface="+mn-ea"/>
                <a:cs typeface="+mn-cs"/>
              </a:rPr>
              <a:t>Clean</a:t>
            </a:r>
            <a:r>
              <a:rPr lang="zh-CN" altLang="en-US" sz="1200" kern="1200" dirty="0" smtClean="0">
                <a:solidFill>
                  <a:schemeClr val="tx1"/>
                </a:solidFill>
                <a:effectLst/>
                <a:latin typeface="+mn-lt"/>
                <a:ea typeface="+mn-ea"/>
                <a:cs typeface="+mn-cs"/>
              </a:rPr>
              <a:t>块不属于任何大小类，因此它们比等待块列表中的块更灵活，因此我们将首先选择等待块。利用磨损感知变量来确保分配时间的上限，我们认为</a:t>
            </a:r>
            <a:r>
              <a:rPr lang="en-US" altLang="zh-CN" sz="1200" kern="1200" dirty="0" smtClean="0">
                <a:solidFill>
                  <a:schemeClr val="tx1"/>
                </a:solidFill>
                <a:effectLst/>
                <a:latin typeface="+mn-lt"/>
                <a:ea typeface="+mn-ea"/>
                <a:cs typeface="+mn-cs"/>
              </a:rPr>
              <a:t>FIFO</a:t>
            </a:r>
            <a:r>
              <a:rPr lang="zh-CN" altLang="en-US" sz="1200" kern="1200" dirty="0" smtClean="0">
                <a:solidFill>
                  <a:schemeClr val="tx1"/>
                </a:solidFill>
                <a:effectLst/>
                <a:latin typeface="+mn-lt"/>
                <a:ea typeface="+mn-ea"/>
                <a:cs typeface="+mn-cs"/>
              </a:rPr>
              <a:t>仍然是我们这一级别的最佳选择。在全局堆级别中，当干净块用完时，最好的耗损平衡策略应该返回到目前为止最少分配的块，因此我们优化的最小堆用于查找最小分配时间的块。此外，块不会同步移动到全局堆，相反，真正的行动是在地面下。</a:t>
            </a:r>
            <a:endParaRPr kumimoji="1" lang="zh-CN" altLang="en-US" dirty="0" smtClean="0"/>
          </a:p>
        </p:txBody>
      </p:sp>
      <p:sp>
        <p:nvSpPr>
          <p:cNvPr id="4" name="幻灯片编号占位符 3"/>
          <p:cNvSpPr>
            <a:spLocks noGrp="1"/>
          </p:cNvSpPr>
          <p:nvPr>
            <p:ph type="sldNum" sz="quarter" idx="10"/>
          </p:nvPr>
        </p:nvSpPr>
        <p:spPr/>
        <p:txBody>
          <a:bodyPr/>
          <a:lstStyle/>
          <a:p>
            <a:fld id="{BB6DEC4E-2C72-4AA4-BF83-677F366473B6}" type="slidenum">
              <a:rPr lang="en-US" smtClean="0"/>
              <a:t>14</a:t>
            </a:fld>
            <a:endParaRPr lang="en-US"/>
          </a:p>
        </p:txBody>
      </p:sp>
    </p:spTree>
    <p:extLst>
      <p:ext uri="{BB962C8B-B14F-4D97-AF65-F5344CB8AC3E}">
        <p14:creationId xmlns:p14="http://schemas.microsoft.com/office/powerpoint/2010/main" val="16509945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baseline="0" dirty="0" smtClean="0"/>
              <a:t>这是分配和释放算法。当发生分配时，用户传递的参数大小用于获取大小类，然后使用此大小类来查找当前使用的块。如果它是一个完整的块，然后寻找一个等待或干净的块，否则从全局堆请求块。当释放发生时，</a:t>
            </a:r>
            <a:r>
              <a:rPr kumimoji="1" lang="en-US" altLang="zh-CN" baseline="0" dirty="0" err="1" smtClean="0"/>
              <a:t>wamlloc</a:t>
            </a:r>
            <a:r>
              <a:rPr kumimoji="1" lang="zh-CN" altLang="en-US" baseline="0" dirty="0" smtClean="0"/>
              <a:t>只是将内存块放入每个块的</a:t>
            </a:r>
            <a:r>
              <a:rPr kumimoji="1" lang="en-US" altLang="zh-CN" baseline="0" dirty="0" smtClean="0"/>
              <a:t>FIFO</a:t>
            </a:r>
            <a:r>
              <a:rPr kumimoji="1" lang="zh-CN" altLang="en-US" baseline="0" dirty="0" smtClean="0"/>
              <a:t>队列。如果块在解除分配之前已满，则它变为等待块。如果在释放之后块是干净的，它变成干净的块。</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15</a:t>
            </a:fld>
            <a:endParaRPr lang="en-US"/>
          </a:p>
        </p:txBody>
      </p:sp>
    </p:spTree>
    <p:extLst>
      <p:ext uri="{BB962C8B-B14F-4D97-AF65-F5344CB8AC3E}">
        <p14:creationId xmlns:p14="http://schemas.microsoft.com/office/powerpoint/2010/main" val="8610215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这里是伪代码，我们刚刚讨论的过程。</a:t>
            </a:r>
            <a:endParaRPr kumimoji="1" lang="en-US" altLang="zh-CN" baseline="0" dirty="0" smtClean="0"/>
          </a:p>
        </p:txBody>
      </p:sp>
      <p:sp>
        <p:nvSpPr>
          <p:cNvPr id="4" name="幻灯片编号占位符 3"/>
          <p:cNvSpPr>
            <a:spLocks noGrp="1"/>
          </p:cNvSpPr>
          <p:nvPr>
            <p:ph type="sldNum" sz="quarter" idx="10"/>
          </p:nvPr>
        </p:nvSpPr>
        <p:spPr/>
        <p:txBody>
          <a:bodyPr/>
          <a:lstStyle/>
          <a:p>
            <a:fld id="{BB6DEC4E-2C72-4AA4-BF83-677F366473B6}" type="slidenum">
              <a:rPr lang="en-US" smtClean="0"/>
              <a:t>16</a:t>
            </a:fld>
            <a:endParaRPr lang="en-US"/>
          </a:p>
        </p:txBody>
      </p:sp>
    </p:spTree>
    <p:extLst>
      <p:ext uri="{BB962C8B-B14F-4D97-AF65-F5344CB8AC3E}">
        <p14:creationId xmlns:p14="http://schemas.microsoft.com/office/powerpoint/2010/main" val="13445934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baseline="0" dirty="0" smtClean="0"/>
              <a:t>首先，我将讨论关于</a:t>
            </a:r>
            <a:r>
              <a:rPr kumimoji="1" lang="en-US" altLang="zh-CN" baseline="0" dirty="0" smtClean="0"/>
              <a:t>NVM</a:t>
            </a:r>
            <a:r>
              <a:rPr kumimoji="1" lang="zh-CN" altLang="en-US" baseline="0" dirty="0" smtClean="0"/>
              <a:t>的一些必要的背景以及我们对新内存分配器的动机，我们称之为</a:t>
            </a:r>
            <a:r>
              <a:rPr kumimoji="1" lang="en-US" altLang="zh-CN" baseline="0" dirty="0" err="1" smtClean="0"/>
              <a:t>wamalloc</a:t>
            </a:r>
            <a:r>
              <a:rPr kumimoji="1" lang="zh-CN" altLang="en-US" baseline="0" dirty="0" smtClean="0"/>
              <a:t>，它代表一个磨损识别分配器。然后，我将深入设计和实现。之后，我将展示性能并达成我们的结论。</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17</a:t>
            </a:fld>
            <a:endParaRPr lang="en-US"/>
          </a:p>
        </p:txBody>
      </p:sp>
    </p:spTree>
    <p:extLst>
      <p:ext uri="{BB962C8B-B14F-4D97-AF65-F5344CB8AC3E}">
        <p14:creationId xmlns:p14="http://schemas.microsoft.com/office/powerpoint/2010/main" val="14495083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我们实现了</a:t>
            </a:r>
            <a:r>
              <a:rPr lang="en-US" altLang="zh-CN" dirty="0" err="1" smtClean="0"/>
              <a:t>Wamalloc</a:t>
            </a:r>
            <a:r>
              <a:rPr lang="zh-CN" altLang="en-US" dirty="0" smtClean="0"/>
              <a:t>，并根据</a:t>
            </a:r>
            <a:r>
              <a:rPr lang="en-US" altLang="zh-CN" dirty="0" err="1" smtClean="0"/>
              <a:t>NVMalloc</a:t>
            </a:r>
            <a:r>
              <a:rPr lang="zh-CN" altLang="en-US" dirty="0" smtClean="0"/>
              <a:t>评估了其在损耗平衡，总内存使用和分配性能方面的性能。当我们评估分配性能时，我们还将</a:t>
            </a:r>
            <a:r>
              <a:rPr lang="en-US" altLang="zh-CN" dirty="0" err="1" smtClean="0"/>
              <a:t>glibc</a:t>
            </a:r>
            <a:r>
              <a:rPr lang="zh-CN" altLang="en-US" dirty="0" smtClean="0"/>
              <a:t>添加到比较中以给出基线。</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18</a:t>
            </a:fld>
            <a:endParaRPr lang="en-US"/>
          </a:p>
        </p:txBody>
      </p:sp>
    </p:spTree>
    <p:extLst>
      <p:ext uri="{BB962C8B-B14F-4D97-AF65-F5344CB8AC3E}">
        <p14:creationId xmlns:p14="http://schemas.microsoft.com/office/powerpoint/2010/main" val="5882197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smtClean="0">
                <a:solidFill>
                  <a:schemeClr val="tx1"/>
                </a:solidFill>
                <a:effectLst/>
                <a:latin typeface="+mn-lt"/>
                <a:ea typeface="+mn-ea"/>
                <a:cs typeface="+mn-cs"/>
              </a:rPr>
              <a:t>首先，我们使用测试程序在均匀和随机分配和解除分配操作下评估磨损平衡的能力。这两个图显示了在均匀和随机分配下每个块的平均分配频率的结果。由于</a:t>
            </a:r>
            <a:r>
              <a:rPr lang="en-US" altLang="zh-CN" sz="1200" kern="1200" dirty="0" err="1" smtClean="0">
                <a:solidFill>
                  <a:schemeClr val="tx1"/>
                </a:solidFill>
                <a:effectLst/>
                <a:latin typeface="+mn-lt"/>
                <a:ea typeface="+mn-ea"/>
                <a:cs typeface="+mn-cs"/>
              </a:rPr>
              <a:t>Wamalloc</a:t>
            </a:r>
            <a:r>
              <a:rPr lang="zh-CN" altLang="en-US" sz="1200" kern="1200" dirty="0" smtClean="0">
                <a:solidFill>
                  <a:schemeClr val="tx1"/>
                </a:solidFill>
                <a:effectLst/>
                <a:latin typeface="+mn-lt"/>
                <a:ea typeface="+mn-ea"/>
                <a:cs typeface="+mn-cs"/>
              </a:rPr>
              <a:t>使用比</a:t>
            </a:r>
            <a:r>
              <a:rPr lang="en-US" altLang="zh-CN" sz="1200" kern="1200" dirty="0" err="1" smtClean="0">
                <a:solidFill>
                  <a:schemeClr val="tx1"/>
                </a:solidFill>
                <a:effectLst/>
                <a:latin typeface="+mn-lt"/>
                <a:ea typeface="+mn-ea"/>
                <a:cs typeface="+mn-cs"/>
              </a:rPr>
              <a:t>NVMalloc</a:t>
            </a:r>
            <a:r>
              <a:rPr lang="zh-CN" altLang="en-US" sz="1200" kern="1200" dirty="0" smtClean="0">
                <a:solidFill>
                  <a:schemeClr val="tx1"/>
                </a:solidFill>
                <a:effectLst/>
                <a:latin typeface="+mn-lt"/>
                <a:ea typeface="+mn-ea"/>
                <a:cs typeface="+mn-cs"/>
              </a:rPr>
              <a:t>更精细和准确的损耗平衡策略，因此预期</a:t>
            </a:r>
            <a:r>
              <a:rPr lang="en-US" altLang="zh-CN" sz="1200" kern="1200" dirty="0" err="1" smtClean="0">
                <a:solidFill>
                  <a:schemeClr val="tx1"/>
                </a:solidFill>
                <a:effectLst/>
                <a:latin typeface="+mn-lt"/>
                <a:ea typeface="+mn-ea"/>
                <a:cs typeface="+mn-cs"/>
              </a:rPr>
              <a:t>Wamalloc</a:t>
            </a:r>
            <a:r>
              <a:rPr lang="zh-CN" altLang="en-US" sz="1200" kern="1200" dirty="0" smtClean="0">
                <a:solidFill>
                  <a:schemeClr val="tx1"/>
                </a:solidFill>
                <a:effectLst/>
                <a:latin typeface="+mn-lt"/>
                <a:ea typeface="+mn-ea"/>
                <a:cs typeface="+mn-cs"/>
              </a:rPr>
              <a:t>的性能优于</a:t>
            </a:r>
            <a:r>
              <a:rPr lang="en-US" altLang="zh-CN" sz="1200" kern="1200" dirty="0" err="1" smtClean="0">
                <a:solidFill>
                  <a:schemeClr val="tx1"/>
                </a:solidFill>
                <a:effectLst/>
                <a:latin typeface="+mn-lt"/>
                <a:ea typeface="+mn-ea"/>
                <a:cs typeface="+mn-cs"/>
              </a:rPr>
              <a:t>NVMalloc</a:t>
            </a:r>
            <a:r>
              <a:rPr lang="zh-CN" altLang="en-US" sz="1200" kern="1200" dirty="0" smtClean="0">
                <a:solidFill>
                  <a:schemeClr val="tx1"/>
                </a:solidFill>
                <a:effectLst/>
                <a:latin typeface="+mn-lt"/>
                <a:ea typeface="+mn-ea"/>
                <a:cs typeface="+mn-cs"/>
              </a:rPr>
              <a:t>。</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19</a:t>
            </a:fld>
            <a:endParaRPr lang="en-US"/>
          </a:p>
        </p:txBody>
      </p:sp>
    </p:spTree>
    <p:extLst>
      <p:ext uri="{BB962C8B-B14F-4D97-AF65-F5344CB8AC3E}">
        <p14:creationId xmlns:p14="http://schemas.microsoft.com/office/powerpoint/2010/main" val="18566691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baseline="0" dirty="0" smtClean="0"/>
              <a:t>首先，我将讨论关于</a:t>
            </a:r>
            <a:r>
              <a:rPr kumimoji="1" lang="en-US" altLang="zh-CN" baseline="0" dirty="0" smtClean="0"/>
              <a:t>NVM</a:t>
            </a:r>
            <a:r>
              <a:rPr kumimoji="1" lang="zh-CN" altLang="en-US" baseline="0" dirty="0" smtClean="0"/>
              <a:t>的一些必要的背景以及我们对新内存分配器的动机，我们称之为</a:t>
            </a:r>
            <a:r>
              <a:rPr kumimoji="1" lang="en-US" altLang="zh-CN" baseline="0" dirty="0" err="1" smtClean="0"/>
              <a:t>wamalloc</a:t>
            </a:r>
            <a:r>
              <a:rPr kumimoji="1" lang="zh-CN" altLang="en-US" baseline="0" dirty="0" smtClean="0"/>
              <a:t>，它代表一个磨损识别分配器。然后，我将深入设计和实现。之后，我将展示性能并达成我们的结论。</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2</a:t>
            </a:fld>
            <a:endParaRPr lang="en-US"/>
          </a:p>
        </p:txBody>
      </p:sp>
    </p:spTree>
    <p:extLst>
      <p:ext uri="{BB962C8B-B14F-4D97-AF65-F5344CB8AC3E}">
        <p14:creationId xmlns:p14="http://schemas.microsoft.com/office/powerpoint/2010/main" val="10705753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effectLst/>
                <a:latin typeface="+mn-lt"/>
                <a:ea typeface="+mn-ea"/>
                <a:cs typeface="+mn-cs"/>
              </a:rPr>
              <a:t>然而，在不考虑物理存储器消耗的情况下比较平均分配频率是无意义的。一个简单的分配器，只分配每个内存块一次，从不再使用该内存可以使这个值为一，而在此期间，它消耗大量的物理内存，导致它是一个无用的分配器。因此，接下来我们还应该在统一和随机分配下测量上述评估的内存消耗。评估表明，</a:t>
            </a:r>
            <a:r>
              <a:rPr lang="en-US" altLang="zh-CN" sz="1200" kern="1200" dirty="0" err="1" smtClean="0">
                <a:solidFill>
                  <a:schemeClr val="tx1"/>
                </a:solidFill>
                <a:effectLst/>
                <a:latin typeface="+mn-lt"/>
                <a:ea typeface="+mn-ea"/>
                <a:cs typeface="+mn-cs"/>
              </a:rPr>
              <a:t>Wamalloc</a:t>
            </a:r>
            <a:r>
              <a:rPr lang="zh-CN" altLang="en-US" sz="1200" kern="1200" dirty="0" smtClean="0">
                <a:solidFill>
                  <a:schemeClr val="tx1"/>
                </a:solidFill>
                <a:effectLst/>
                <a:latin typeface="+mn-lt"/>
                <a:ea typeface="+mn-ea"/>
                <a:cs typeface="+mn-cs"/>
              </a:rPr>
              <a:t>在物理内存使用方面比</a:t>
            </a:r>
            <a:r>
              <a:rPr lang="en-US" altLang="zh-CN" sz="1200" kern="1200" dirty="0" err="1" smtClean="0">
                <a:solidFill>
                  <a:schemeClr val="tx1"/>
                </a:solidFill>
                <a:effectLst/>
                <a:latin typeface="+mn-lt"/>
                <a:ea typeface="+mn-ea"/>
                <a:cs typeface="+mn-cs"/>
              </a:rPr>
              <a:t>NVMalloc</a:t>
            </a:r>
            <a:r>
              <a:rPr lang="zh-CN" altLang="en-US" sz="1200" kern="1200" dirty="0" smtClean="0">
                <a:solidFill>
                  <a:schemeClr val="tx1"/>
                </a:solidFill>
                <a:effectLst/>
                <a:latin typeface="+mn-lt"/>
                <a:ea typeface="+mn-ea"/>
                <a:cs typeface="+mn-cs"/>
              </a:rPr>
              <a:t>更经济。</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20</a:t>
            </a:fld>
            <a:endParaRPr lang="en-US"/>
          </a:p>
        </p:txBody>
      </p:sp>
    </p:spTree>
    <p:extLst>
      <p:ext uri="{BB962C8B-B14F-4D97-AF65-F5344CB8AC3E}">
        <p14:creationId xmlns:p14="http://schemas.microsoft.com/office/powerpoint/2010/main" val="2986252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smtClean="0">
                <a:solidFill>
                  <a:schemeClr val="tx1"/>
                </a:solidFill>
                <a:effectLst/>
                <a:latin typeface="+mn-lt"/>
                <a:ea typeface="+mn-ea"/>
                <a:cs typeface="+mn-cs"/>
              </a:rPr>
              <a:t>我们还评估平均线程数在并行和随机分配的工作负载下增加的平均分配延迟。从结果我们可以验证</a:t>
            </a:r>
            <a:r>
              <a:rPr lang="en-US" altLang="zh-CN" sz="1200" kern="1200" dirty="0" err="1" smtClean="0">
                <a:solidFill>
                  <a:schemeClr val="tx1"/>
                </a:solidFill>
                <a:effectLst/>
                <a:latin typeface="+mn-lt"/>
                <a:ea typeface="+mn-ea"/>
                <a:cs typeface="+mn-cs"/>
              </a:rPr>
              <a:t>Wamalloc</a:t>
            </a:r>
            <a:r>
              <a:rPr lang="zh-CN" altLang="en-US" sz="1200" kern="1200" dirty="0" smtClean="0">
                <a:solidFill>
                  <a:schemeClr val="tx1"/>
                </a:solidFill>
                <a:effectLst/>
                <a:latin typeface="+mn-lt"/>
                <a:ea typeface="+mn-ea"/>
                <a:cs typeface="+mn-cs"/>
              </a:rPr>
              <a:t>在不同的工作负载下优于</a:t>
            </a:r>
            <a:r>
              <a:rPr lang="en-US" altLang="zh-CN" sz="1200" kern="1200" dirty="0" err="1" smtClean="0">
                <a:solidFill>
                  <a:schemeClr val="tx1"/>
                </a:solidFill>
                <a:effectLst/>
                <a:latin typeface="+mn-lt"/>
                <a:ea typeface="+mn-ea"/>
                <a:cs typeface="+mn-cs"/>
              </a:rPr>
              <a:t>glibc</a:t>
            </a:r>
            <a:r>
              <a:rPr lang="zh-CN" altLang="en-US" sz="1200" kern="1200" dirty="0" smtClean="0">
                <a:solidFill>
                  <a:schemeClr val="tx1"/>
                </a:solidFill>
                <a:effectLst/>
                <a:latin typeface="+mn-lt"/>
                <a:ea typeface="+mn-ea"/>
                <a:cs typeface="+mn-cs"/>
              </a:rPr>
              <a:t>和</a:t>
            </a:r>
            <a:r>
              <a:rPr lang="en-US" altLang="zh-CN" sz="1200" kern="1200" dirty="0" err="1" smtClean="0">
                <a:solidFill>
                  <a:schemeClr val="tx1"/>
                </a:solidFill>
                <a:effectLst/>
                <a:latin typeface="+mn-lt"/>
                <a:ea typeface="+mn-ea"/>
                <a:cs typeface="+mn-cs"/>
              </a:rPr>
              <a:t>NVMalloc</a:t>
            </a:r>
            <a:r>
              <a:rPr lang="zh-CN" altLang="en-US" sz="1200" kern="1200" dirty="0" smtClean="0">
                <a:solidFill>
                  <a:schemeClr val="tx1"/>
                </a:solidFill>
                <a:effectLst/>
                <a:latin typeface="+mn-lt"/>
                <a:ea typeface="+mn-ea"/>
                <a:cs typeface="+mn-cs"/>
              </a:rPr>
              <a:t>。</a:t>
            </a:r>
            <a:endParaRPr lang="en-US" altLang="zh-CN" dirty="0" smtClean="0"/>
          </a:p>
        </p:txBody>
      </p:sp>
      <p:sp>
        <p:nvSpPr>
          <p:cNvPr id="4" name="幻灯片编号占位符 3"/>
          <p:cNvSpPr>
            <a:spLocks noGrp="1"/>
          </p:cNvSpPr>
          <p:nvPr>
            <p:ph type="sldNum" sz="quarter" idx="10"/>
          </p:nvPr>
        </p:nvSpPr>
        <p:spPr/>
        <p:txBody>
          <a:bodyPr/>
          <a:lstStyle/>
          <a:p>
            <a:fld id="{BB6DEC4E-2C72-4AA4-BF83-677F366473B6}" type="slidenum">
              <a:rPr lang="en-US" smtClean="0"/>
              <a:t>21</a:t>
            </a:fld>
            <a:endParaRPr lang="en-US"/>
          </a:p>
        </p:txBody>
      </p:sp>
    </p:spTree>
    <p:extLst>
      <p:ext uri="{BB962C8B-B14F-4D97-AF65-F5344CB8AC3E}">
        <p14:creationId xmlns:p14="http://schemas.microsoft.com/office/powerpoint/2010/main" val="3874516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22</a:t>
            </a:fld>
            <a:endParaRPr lang="en-US"/>
          </a:p>
        </p:txBody>
      </p:sp>
    </p:spTree>
    <p:extLst>
      <p:ext uri="{BB962C8B-B14F-4D97-AF65-F5344CB8AC3E}">
        <p14:creationId xmlns:p14="http://schemas.microsoft.com/office/powerpoint/2010/main" val="4253801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我们观察到，在编写本</a:t>
            </a:r>
            <a:r>
              <a:rPr kumimoji="1" lang="zh-CN" altLang="en-US" dirty="0" smtClean="0"/>
              <a:t>文</a:t>
            </a:r>
            <a:r>
              <a:rPr kumimoji="1" lang="zh-CN" altLang="en-US" dirty="0" smtClean="0"/>
              <a:t>时，没有</a:t>
            </a:r>
            <a:r>
              <a:rPr kumimoji="1" lang="en-US" altLang="zh-CN" dirty="0" smtClean="0"/>
              <a:t>NVM</a:t>
            </a:r>
            <a:r>
              <a:rPr kumimoji="1" lang="zh-CN" altLang="en-US" dirty="0" smtClean="0"/>
              <a:t>分配器可以同时提供准确的损耗平衡策略和良好的分配性能。基于观察，我们提出了一种高效的磨损感知</a:t>
            </a:r>
            <a:r>
              <a:rPr kumimoji="1" lang="en-US" altLang="zh-CN" dirty="0" smtClean="0"/>
              <a:t>NVM</a:t>
            </a:r>
            <a:r>
              <a:rPr kumimoji="1" lang="zh-CN" altLang="en-US" dirty="0" smtClean="0"/>
              <a:t>分配器</a:t>
            </a:r>
            <a:r>
              <a:rPr kumimoji="1" lang="en-US" altLang="zh-CN" dirty="0" err="1" smtClean="0"/>
              <a:t>Wamalloc</a:t>
            </a:r>
            <a:r>
              <a:rPr kumimoji="1" lang="zh-CN" altLang="en-US" dirty="0" smtClean="0"/>
              <a:t>，其使用线程缓存存储器架构，在关键路径中几乎没有锁争用，以及精细的混合磨损平衡策略以提高</a:t>
            </a:r>
            <a:r>
              <a:rPr kumimoji="1" lang="en-US" altLang="zh-CN" dirty="0" smtClean="0"/>
              <a:t>NVM</a:t>
            </a:r>
            <a:r>
              <a:rPr kumimoji="1" lang="zh-CN" altLang="en-US" dirty="0" smtClean="0"/>
              <a:t>的寿命。实验结果表明，</a:t>
            </a:r>
            <a:r>
              <a:rPr kumimoji="1" lang="en-US" altLang="zh-CN" dirty="0" err="1" smtClean="0"/>
              <a:t>Wamalloc</a:t>
            </a:r>
            <a:r>
              <a:rPr kumimoji="1" lang="zh-CN" altLang="en-US" dirty="0" smtClean="0"/>
              <a:t>在不同方面优于</a:t>
            </a:r>
            <a:r>
              <a:rPr kumimoji="1" lang="en-US" altLang="zh-CN" dirty="0" err="1" smtClean="0"/>
              <a:t>NVMalloc</a:t>
            </a:r>
            <a:r>
              <a:rPr kumimoji="1" lang="zh-CN" altLang="en-US" dirty="0" smtClean="0"/>
              <a:t>。</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23</a:t>
            </a:fld>
            <a:endParaRPr lang="en-US"/>
          </a:p>
        </p:txBody>
      </p:sp>
    </p:spTree>
    <p:extLst>
      <p:ext uri="{BB962C8B-B14F-4D97-AF65-F5344CB8AC3E}">
        <p14:creationId xmlns:p14="http://schemas.microsoft.com/office/powerpoint/2010/main" val="10896537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B6DEC4E-2C72-4AA4-BF83-677F366473B6}" type="slidenum">
              <a:rPr lang="en-US" smtClean="0"/>
              <a:t>24</a:t>
            </a:fld>
            <a:endParaRPr lang="en-US"/>
          </a:p>
        </p:txBody>
      </p:sp>
    </p:spTree>
    <p:extLst>
      <p:ext uri="{BB962C8B-B14F-4D97-AF65-F5344CB8AC3E}">
        <p14:creationId xmlns:p14="http://schemas.microsoft.com/office/powerpoint/2010/main" val="6634901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3</a:t>
            </a:fld>
            <a:endParaRPr lang="en-US"/>
          </a:p>
        </p:txBody>
      </p:sp>
    </p:spTree>
    <p:extLst>
      <p:ext uri="{BB962C8B-B14F-4D97-AF65-F5344CB8AC3E}">
        <p14:creationId xmlns:p14="http://schemas.microsoft.com/office/powerpoint/2010/main" val="6924587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smtClean="0">
                <a:solidFill>
                  <a:schemeClr val="tx1"/>
                </a:solidFill>
                <a:effectLst/>
                <a:latin typeface="+mn-lt"/>
                <a:ea typeface="+mn-ea"/>
                <a:cs typeface="+mn-cs"/>
              </a:rPr>
              <a:t>几十年来，</a:t>
            </a:r>
            <a:r>
              <a:rPr lang="en-US" altLang="zh-CN" sz="1200" kern="1200" dirty="0" smtClean="0">
                <a:solidFill>
                  <a:schemeClr val="tx1"/>
                </a:solidFill>
                <a:effectLst/>
                <a:latin typeface="+mn-lt"/>
                <a:ea typeface="+mn-ea"/>
                <a:cs typeface="+mn-cs"/>
              </a:rPr>
              <a:t>DRAM</a:t>
            </a:r>
            <a:r>
              <a:rPr lang="zh-CN" altLang="en-US" sz="1200" kern="1200" dirty="0" smtClean="0">
                <a:solidFill>
                  <a:schemeClr val="tx1"/>
                </a:solidFill>
                <a:effectLst/>
                <a:latin typeface="+mn-lt"/>
                <a:ea typeface="+mn-ea"/>
                <a:cs typeface="+mn-cs"/>
              </a:rPr>
              <a:t>一直被用作计算机系统的主存储器。然而，随着性能和能量约束应用的巨大需求，</a:t>
            </a:r>
            <a:r>
              <a:rPr lang="en-US" altLang="zh-CN" sz="1200" kern="1200" dirty="0" smtClean="0">
                <a:solidFill>
                  <a:schemeClr val="tx1"/>
                </a:solidFill>
                <a:effectLst/>
                <a:latin typeface="+mn-lt"/>
                <a:ea typeface="+mn-ea"/>
                <a:cs typeface="+mn-cs"/>
              </a:rPr>
              <a:t>DRAM</a:t>
            </a:r>
            <a:r>
              <a:rPr lang="zh-CN" altLang="en-US" sz="1200" kern="1200" dirty="0" smtClean="0">
                <a:solidFill>
                  <a:schemeClr val="tx1"/>
                </a:solidFill>
                <a:effectLst/>
                <a:latin typeface="+mn-lt"/>
                <a:ea typeface="+mn-ea"/>
                <a:cs typeface="+mn-cs"/>
              </a:rPr>
              <a:t>的缺陷已成为主要关注点，例如，有限的密度和其高能量消耗。幸运的是，一种新兴的新技术命名为非易失性存储器提供了解决这些问题的解决方案。</a:t>
            </a:r>
            <a:r>
              <a:rPr lang="en-US" altLang="zh-CN" sz="1200" kern="1200" dirty="0" smtClean="0">
                <a:solidFill>
                  <a:schemeClr val="tx1"/>
                </a:solidFill>
                <a:effectLst/>
                <a:latin typeface="+mn-lt"/>
                <a:ea typeface="+mn-ea"/>
                <a:cs typeface="+mn-cs"/>
              </a:rPr>
              <a:t>NVM</a:t>
            </a:r>
            <a:r>
              <a:rPr lang="zh-CN" altLang="en-US" sz="1200" kern="1200" dirty="0" smtClean="0">
                <a:solidFill>
                  <a:schemeClr val="tx1"/>
                </a:solidFill>
                <a:effectLst/>
                <a:latin typeface="+mn-lt"/>
                <a:ea typeface="+mn-ea"/>
                <a:cs typeface="+mn-cs"/>
              </a:rPr>
              <a:t>具有高密度，低功耗和字节可寻址的优点，这使得它是与</a:t>
            </a:r>
            <a:r>
              <a:rPr lang="en-US" altLang="zh-CN" sz="1200" kern="1200" dirty="0" smtClean="0">
                <a:solidFill>
                  <a:schemeClr val="tx1"/>
                </a:solidFill>
                <a:effectLst/>
                <a:latin typeface="+mn-lt"/>
                <a:ea typeface="+mn-ea"/>
                <a:cs typeface="+mn-cs"/>
              </a:rPr>
              <a:t>DRAM</a:t>
            </a:r>
            <a:r>
              <a:rPr lang="zh-CN" altLang="en-US" sz="1200" kern="1200" dirty="0" smtClean="0">
                <a:solidFill>
                  <a:schemeClr val="tx1"/>
                </a:solidFill>
                <a:effectLst/>
                <a:latin typeface="+mn-lt"/>
                <a:ea typeface="+mn-ea"/>
                <a:cs typeface="+mn-cs"/>
              </a:rPr>
              <a:t>相比作为主存储器的更好的替代物。然而，</a:t>
            </a:r>
            <a:r>
              <a:rPr lang="en-US" altLang="zh-CN" sz="1200" kern="1200" dirty="0" smtClean="0">
                <a:solidFill>
                  <a:schemeClr val="tx1"/>
                </a:solidFill>
                <a:effectLst/>
                <a:latin typeface="+mn-lt"/>
                <a:ea typeface="+mn-ea"/>
                <a:cs typeface="+mn-cs"/>
              </a:rPr>
              <a:t>NVM</a:t>
            </a:r>
            <a:r>
              <a:rPr lang="zh-CN" altLang="en-US" sz="1200" kern="1200" dirty="0" smtClean="0">
                <a:solidFill>
                  <a:schemeClr val="tx1"/>
                </a:solidFill>
                <a:effectLst/>
                <a:latin typeface="+mn-lt"/>
                <a:ea typeface="+mn-ea"/>
                <a:cs typeface="+mn-cs"/>
              </a:rPr>
              <a:t>经受有限的写入耐久性。例如，典型的</a:t>
            </a:r>
            <a:r>
              <a:rPr lang="en-US" altLang="zh-CN" sz="1200" kern="1200" dirty="0" smtClean="0">
                <a:solidFill>
                  <a:schemeClr val="tx1"/>
                </a:solidFill>
                <a:effectLst/>
                <a:latin typeface="+mn-lt"/>
                <a:ea typeface="+mn-ea"/>
                <a:cs typeface="+mn-cs"/>
              </a:rPr>
              <a:t>PCM</a:t>
            </a:r>
            <a:r>
              <a:rPr lang="zh-CN" altLang="en-US" sz="1200" kern="1200" dirty="0" smtClean="0">
                <a:solidFill>
                  <a:schemeClr val="tx1"/>
                </a:solidFill>
                <a:effectLst/>
                <a:latin typeface="+mn-lt"/>
                <a:ea typeface="+mn-ea"/>
                <a:cs typeface="+mn-cs"/>
              </a:rPr>
              <a:t>单元在接近十次到七次到十次的功率到九次写入的功率之后永久故障。在这种情况下，设计不良的存储器分配器将在短时间内破坏</a:t>
            </a:r>
            <a:r>
              <a:rPr lang="en-US" altLang="zh-CN" sz="1200" kern="1200" dirty="0" smtClean="0">
                <a:solidFill>
                  <a:schemeClr val="tx1"/>
                </a:solidFill>
                <a:effectLst/>
                <a:latin typeface="+mn-lt"/>
                <a:ea typeface="+mn-ea"/>
                <a:cs typeface="+mn-cs"/>
              </a:rPr>
              <a:t>NVM</a:t>
            </a:r>
            <a:r>
              <a:rPr lang="zh-CN" altLang="en-US" sz="1200" kern="1200" dirty="0" smtClean="0">
                <a:solidFill>
                  <a:schemeClr val="tx1"/>
                </a:solidFill>
                <a:effectLst/>
                <a:latin typeface="+mn-lt"/>
                <a:ea typeface="+mn-ea"/>
                <a:cs typeface="+mn-cs"/>
              </a:rPr>
              <a:t>。为了解决这个问题并支持软件级的磨损感知存储器分配器，必须为在</a:t>
            </a:r>
            <a:r>
              <a:rPr lang="en-US" altLang="zh-CN" sz="1200" kern="1200" dirty="0" smtClean="0">
                <a:solidFill>
                  <a:schemeClr val="tx1"/>
                </a:solidFill>
                <a:effectLst/>
                <a:latin typeface="+mn-lt"/>
                <a:ea typeface="+mn-ea"/>
                <a:cs typeface="+mn-cs"/>
              </a:rPr>
              <a:t>NVM</a:t>
            </a:r>
            <a:r>
              <a:rPr lang="zh-CN" altLang="en-US" sz="1200" kern="1200" dirty="0" smtClean="0">
                <a:solidFill>
                  <a:schemeClr val="tx1"/>
                </a:solidFill>
                <a:effectLst/>
                <a:latin typeface="+mn-lt"/>
                <a:ea typeface="+mn-ea"/>
                <a:cs typeface="+mn-cs"/>
              </a:rPr>
              <a:t>上运行的应用程序设计新的存储器分配器。</a:t>
            </a:r>
            <a:endParaRPr lang="en-US" altLang="zh-CN" dirty="0" smtClean="0"/>
          </a:p>
        </p:txBody>
      </p:sp>
      <p:sp>
        <p:nvSpPr>
          <p:cNvPr id="4" name="幻灯片编号占位符 3"/>
          <p:cNvSpPr>
            <a:spLocks noGrp="1"/>
          </p:cNvSpPr>
          <p:nvPr>
            <p:ph type="sldNum" sz="quarter" idx="10"/>
          </p:nvPr>
        </p:nvSpPr>
        <p:spPr/>
        <p:txBody>
          <a:bodyPr/>
          <a:lstStyle/>
          <a:p>
            <a:fld id="{BB6DEC4E-2C72-4AA4-BF83-677F366473B6}" type="slidenum">
              <a:rPr lang="en-US" smtClean="0"/>
              <a:t>4</a:t>
            </a:fld>
            <a:endParaRPr lang="en-US"/>
          </a:p>
        </p:txBody>
      </p:sp>
    </p:spTree>
    <p:extLst>
      <p:ext uri="{BB962C8B-B14F-4D97-AF65-F5344CB8AC3E}">
        <p14:creationId xmlns:p14="http://schemas.microsoft.com/office/powerpoint/2010/main" val="6602607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smtClean="0">
                <a:solidFill>
                  <a:schemeClr val="tx1"/>
                </a:solidFill>
                <a:effectLst/>
                <a:latin typeface="+mn-lt"/>
                <a:ea typeface="+mn-ea"/>
                <a:cs typeface="+mn-cs"/>
              </a:rPr>
              <a:t>由于这些限制，</a:t>
            </a:r>
            <a:r>
              <a:rPr lang="en-US" altLang="zh-CN" sz="1200" kern="1200" dirty="0" smtClean="0">
                <a:solidFill>
                  <a:schemeClr val="tx1"/>
                </a:solidFill>
                <a:effectLst/>
                <a:latin typeface="+mn-lt"/>
                <a:ea typeface="+mn-ea"/>
                <a:cs typeface="+mn-cs"/>
              </a:rPr>
              <a:t>NVM</a:t>
            </a:r>
            <a:r>
              <a:rPr lang="zh-CN" altLang="en-US" sz="1200" kern="1200" dirty="0" smtClean="0">
                <a:solidFill>
                  <a:schemeClr val="tx1"/>
                </a:solidFill>
                <a:effectLst/>
                <a:latin typeface="+mn-lt"/>
                <a:ea typeface="+mn-ea"/>
                <a:cs typeface="+mn-cs"/>
              </a:rPr>
              <a:t>不太可能取代</a:t>
            </a:r>
            <a:r>
              <a:rPr lang="en-US" altLang="zh-CN" sz="1200" kern="1200" dirty="0" smtClean="0">
                <a:solidFill>
                  <a:schemeClr val="tx1"/>
                </a:solidFill>
                <a:effectLst/>
                <a:latin typeface="+mn-lt"/>
                <a:ea typeface="+mn-ea"/>
                <a:cs typeface="+mn-cs"/>
              </a:rPr>
              <a:t>DRAM</a:t>
            </a:r>
            <a:r>
              <a:rPr lang="zh-CN" altLang="en-US" sz="1200" kern="1200" dirty="0" smtClean="0">
                <a:solidFill>
                  <a:schemeClr val="tx1"/>
                </a:solidFill>
                <a:effectLst/>
                <a:latin typeface="+mn-lt"/>
                <a:ea typeface="+mn-ea"/>
                <a:cs typeface="+mn-cs"/>
              </a:rPr>
              <a:t>作为计算机系统中唯一的主存储器。我们假设至少对于写密集型应用，</a:t>
            </a:r>
            <a:r>
              <a:rPr lang="en-US" altLang="zh-CN" sz="1200" kern="1200" dirty="0" smtClean="0">
                <a:solidFill>
                  <a:schemeClr val="tx1"/>
                </a:solidFill>
                <a:effectLst/>
                <a:latin typeface="+mn-lt"/>
                <a:ea typeface="+mn-ea"/>
                <a:cs typeface="+mn-cs"/>
              </a:rPr>
              <a:t>DRAM</a:t>
            </a:r>
            <a:r>
              <a:rPr lang="zh-CN" altLang="en-US" sz="1200" kern="1200" dirty="0" smtClean="0">
                <a:solidFill>
                  <a:schemeClr val="tx1"/>
                </a:solidFill>
                <a:effectLst/>
                <a:latin typeface="+mn-lt"/>
                <a:ea typeface="+mn-ea"/>
                <a:cs typeface="+mn-cs"/>
              </a:rPr>
              <a:t>和</a:t>
            </a:r>
            <a:r>
              <a:rPr lang="en-US" altLang="zh-CN" sz="1200" kern="1200" dirty="0" smtClean="0">
                <a:solidFill>
                  <a:schemeClr val="tx1"/>
                </a:solidFill>
                <a:effectLst/>
                <a:latin typeface="+mn-lt"/>
                <a:ea typeface="+mn-ea"/>
                <a:cs typeface="+mn-cs"/>
              </a:rPr>
              <a:t>NVM</a:t>
            </a:r>
            <a:r>
              <a:rPr lang="zh-CN" altLang="en-US" sz="1200" kern="1200" dirty="0" smtClean="0">
                <a:solidFill>
                  <a:schemeClr val="tx1"/>
                </a:solidFill>
                <a:effectLst/>
                <a:latin typeface="+mn-lt"/>
                <a:ea typeface="+mn-ea"/>
                <a:cs typeface="+mn-cs"/>
              </a:rPr>
              <a:t>的组合应当在计算机系统中使用，具有它们各自的优点。这是混合内存系统的逻辑视图。</a:t>
            </a:r>
            <a:endParaRPr lang="en-US" altLang="zh-CN" dirty="0" smtClean="0"/>
          </a:p>
        </p:txBody>
      </p:sp>
      <p:sp>
        <p:nvSpPr>
          <p:cNvPr id="4" name="幻灯片编号占位符 3"/>
          <p:cNvSpPr>
            <a:spLocks noGrp="1"/>
          </p:cNvSpPr>
          <p:nvPr>
            <p:ph type="sldNum" sz="quarter" idx="10"/>
          </p:nvPr>
        </p:nvSpPr>
        <p:spPr/>
        <p:txBody>
          <a:bodyPr/>
          <a:lstStyle/>
          <a:p>
            <a:fld id="{BB6DEC4E-2C72-4AA4-BF83-677F366473B6}" type="slidenum">
              <a:rPr lang="en-US" smtClean="0"/>
              <a:t>5</a:t>
            </a:fld>
            <a:endParaRPr lang="en-US"/>
          </a:p>
        </p:txBody>
      </p:sp>
    </p:spTree>
    <p:extLst>
      <p:ext uri="{BB962C8B-B14F-4D97-AF65-F5344CB8AC3E}">
        <p14:creationId xmlns:p14="http://schemas.microsoft.com/office/powerpoint/2010/main" val="9599973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smtClean="0"/>
              <a:t>内存分配器一直是</a:t>
            </a:r>
            <a:r>
              <a:rPr lang="zh-CN" altLang="en-US" sz="1200" dirty="0" smtClean="0"/>
              <a:t>应用程序的</a:t>
            </a:r>
            <a:r>
              <a:rPr lang="zh-CN" altLang="en-US" sz="1200" dirty="0" smtClean="0"/>
              <a:t>关键组件，对系统性能有重大影响。新兴</a:t>
            </a:r>
            <a:r>
              <a:rPr lang="en-US" altLang="zh-CN" sz="1200" dirty="0" smtClean="0"/>
              <a:t>NVM</a:t>
            </a:r>
            <a:r>
              <a:rPr lang="zh-CN" altLang="en-US" sz="1200" dirty="0" smtClean="0"/>
              <a:t>的独特功能为内存分配器带来了新的机会。它可以提供非常高的存取速度，这是一种良好的性能，但是它具有磨损平衡问题。有一些现有的内存分配器为</a:t>
            </a:r>
            <a:r>
              <a:rPr lang="en-US" altLang="zh-CN" sz="1200" dirty="0" smtClean="0"/>
              <a:t>NVM</a:t>
            </a:r>
            <a:r>
              <a:rPr lang="zh-CN" altLang="en-US" sz="1200" dirty="0" smtClean="0"/>
              <a:t>，但他们都有某种限制！我们将在下一张幻灯片中更深入地比较它们。当前分配器中没有一个可以同时提供精确的损耗平衡策略和良好的分配性能。</a:t>
            </a:r>
            <a:endParaRPr lang="en-US" altLang="zh-CN" sz="1200" dirty="0" smtClean="0"/>
          </a:p>
        </p:txBody>
      </p:sp>
      <p:sp>
        <p:nvSpPr>
          <p:cNvPr id="4" name="幻灯片编号占位符 3"/>
          <p:cNvSpPr>
            <a:spLocks noGrp="1"/>
          </p:cNvSpPr>
          <p:nvPr>
            <p:ph type="sldNum" sz="quarter" idx="10"/>
          </p:nvPr>
        </p:nvSpPr>
        <p:spPr/>
        <p:txBody>
          <a:bodyPr/>
          <a:lstStyle/>
          <a:p>
            <a:fld id="{BB6DEC4E-2C72-4AA4-BF83-677F366473B6}" type="slidenum">
              <a:rPr lang="en-US" smtClean="0"/>
              <a:t>6</a:t>
            </a:fld>
            <a:endParaRPr lang="en-US"/>
          </a:p>
        </p:txBody>
      </p:sp>
    </p:spTree>
    <p:extLst>
      <p:ext uri="{BB962C8B-B14F-4D97-AF65-F5344CB8AC3E}">
        <p14:creationId xmlns:p14="http://schemas.microsoft.com/office/powerpoint/2010/main" val="4855602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该表显示了当前最先进的</a:t>
            </a:r>
            <a:r>
              <a:rPr kumimoji="1" lang="en-US" altLang="zh-CN" dirty="0" err="1" smtClean="0"/>
              <a:t>nvm</a:t>
            </a:r>
            <a:r>
              <a:rPr kumimoji="1" lang="zh-CN" altLang="en-US" dirty="0" smtClean="0"/>
              <a:t>分配器之间的详细比较。我们可以看到</a:t>
            </a:r>
            <a:r>
              <a:rPr kumimoji="1" lang="en-US" altLang="zh-CN" dirty="0" err="1" smtClean="0"/>
              <a:t>NVMalloc</a:t>
            </a:r>
            <a:r>
              <a:rPr kumimoji="1" lang="zh-CN" altLang="en-US" dirty="0" smtClean="0"/>
              <a:t>是这些分配器中最好的，但是我们的实验表明</a:t>
            </a:r>
            <a:r>
              <a:rPr kumimoji="1" lang="en-US" altLang="zh-CN" dirty="0" err="1" smtClean="0"/>
              <a:t>NVMalloc</a:t>
            </a:r>
            <a:r>
              <a:rPr kumimoji="1" lang="zh-CN" altLang="en-US" dirty="0" smtClean="0"/>
              <a:t>的整体性能和磨损平衡策略不够好。所以它激励我们写一个更好的分配器。</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7</a:t>
            </a:fld>
            <a:endParaRPr lang="en-US"/>
          </a:p>
        </p:txBody>
      </p:sp>
    </p:spTree>
    <p:extLst>
      <p:ext uri="{BB962C8B-B14F-4D97-AF65-F5344CB8AC3E}">
        <p14:creationId xmlns:p14="http://schemas.microsoft.com/office/powerpoint/2010/main" val="19607098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baseline="0" dirty="0" smtClean="0"/>
              <a:t>首先，我将讨论关于</a:t>
            </a:r>
            <a:r>
              <a:rPr kumimoji="1" lang="en-US" altLang="zh-CN" baseline="0" dirty="0" smtClean="0"/>
              <a:t>NVM</a:t>
            </a:r>
            <a:r>
              <a:rPr kumimoji="1" lang="zh-CN" altLang="en-US" baseline="0" dirty="0" smtClean="0"/>
              <a:t>的一些必要的背景以及我们对新内存分配器的动机，我们称之为</a:t>
            </a:r>
            <a:r>
              <a:rPr kumimoji="1" lang="en-US" altLang="zh-CN" baseline="0" dirty="0" err="1" smtClean="0"/>
              <a:t>wamalloc</a:t>
            </a:r>
            <a:r>
              <a:rPr kumimoji="1" lang="zh-CN" altLang="en-US" baseline="0" dirty="0" smtClean="0"/>
              <a:t>，它代表一个磨损识别分配器。然后，我将深入设计和实现。之后，我将展示性能并达成我们的结论。</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8</a:t>
            </a:fld>
            <a:endParaRPr lang="en-US"/>
          </a:p>
        </p:txBody>
      </p:sp>
    </p:spTree>
    <p:extLst>
      <p:ext uri="{BB962C8B-B14F-4D97-AF65-F5344CB8AC3E}">
        <p14:creationId xmlns:p14="http://schemas.microsoft.com/office/powerpoint/2010/main" val="11967743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smtClean="0">
                <a:solidFill>
                  <a:schemeClr val="tx1"/>
                </a:solidFill>
                <a:effectLst/>
                <a:latin typeface="+mn-lt"/>
                <a:ea typeface="+mn-ea"/>
                <a:cs typeface="+mn-cs"/>
              </a:rPr>
              <a:t>最重要的设计目标是磨损平衡。没有硬件级损耗均衡，每次应用程序请求存储器时，到目前为止具有最小分配时间的存储器块预期被分配。然而，分配精确块的严格策略可能引入额外的时间惩罚。在后面，我们将看到一个混合方法来解决这个问题。另一个要求是低分配延迟，否则分配器可能成为整个应用程序的瓶颈，这导致分配器无用。 为了减少延迟，每个线程都应该有自己的本地堆以减少可能的锁争用，并且线程拥有的所有内存都应该由全局堆管理。该图显示了系统的总体结构。如果来自应用程序的请求可以由其本地堆满足，则分配等待时间将非常低，因为没有锁争用并且不需要与全局堆通信。</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9</a:t>
            </a:fld>
            <a:endParaRPr lang="en-US"/>
          </a:p>
        </p:txBody>
      </p:sp>
    </p:spTree>
    <p:extLst>
      <p:ext uri="{BB962C8B-B14F-4D97-AF65-F5344CB8AC3E}">
        <p14:creationId xmlns:p14="http://schemas.microsoft.com/office/powerpoint/2010/main" val="17602819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143000" y="1543452"/>
            <a:ext cx="6858000" cy="2088121"/>
          </a:xfrm>
        </p:spPr>
        <p:txBody>
          <a:bodyPr anchor="b"/>
          <a:lstStyle>
            <a:lvl1pPr algn="ctr">
              <a:defRPr sz="4500"/>
            </a:lvl1pPr>
          </a:lstStyle>
          <a:p>
            <a:r>
              <a:rPr lang="en-US" altLang="zh-CN" dirty="0" smtClean="0"/>
              <a:t>Click Here to Add Title</a:t>
            </a:r>
            <a:endParaRPr lang="zh-CN" altLang="en-US" dirty="0"/>
          </a:p>
        </p:txBody>
      </p:sp>
      <p:sp>
        <p:nvSpPr>
          <p:cNvPr id="3" name="副标题 2"/>
          <p:cNvSpPr>
            <a:spLocks noGrp="1"/>
          </p:cNvSpPr>
          <p:nvPr>
            <p:ph type="subTitle" idx="1" hasCustomPrompt="1"/>
          </p:nvPr>
        </p:nvSpPr>
        <p:spPr>
          <a:xfrm>
            <a:off x="1143000" y="4238514"/>
            <a:ext cx="6858000" cy="1516828"/>
          </a:xfrm>
        </p:spPr>
        <p:txBody>
          <a:bodyPr/>
          <a:lstStyle>
            <a:lvl1pPr marL="0" indent="0" algn="ctr">
              <a:buNone/>
              <a:defRPr sz="2000" baseline="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ltLang="zh-CN" dirty="0" smtClean="0"/>
              <a:t>Click Here to Add Sub Title</a:t>
            </a:r>
          </a:p>
        </p:txBody>
      </p:sp>
    </p:spTree>
    <p:extLst>
      <p:ext uri="{BB962C8B-B14F-4D97-AF65-F5344CB8AC3E}">
        <p14:creationId xmlns:p14="http://schemas.microsoft.com/office/powerpoint/2010/main" val="233922993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29841" y="457200"/>
            <a:ext cx="2949178" cy="1600200"/>
          </a:xfrm>
        </p:spPr>
        <p:txBody>
          <a:bodyPr anchor="b"/>
          <a:lstStyle>
            <a:lvl1pPr>
              <a:defRPr sz="2400"/>
            </a:lvl1pPr>
          </a:lstStyle>
          <a:p>
            <a:r>
              <a:rPr lang="en-US" altLang="zh-CN" dirty="0" smtClean="0"/>
              <a:t>Click Here to Add Title</a:t>
            </a:r>
            <a:endParaRPr lang="zh-CN" altLang="en-US" dirty="0"/>
          </a:p>
        </p:txBody>
      </p:sp>
      <p:sp>
        <p:nvSpPr>
          <p:cNvPr id="3" name="图片占位符 2"/>
          <p:cNvSpPr>
            <a:spLocks noGrp="1"/>
          </p:cNvSpPr>
          <p:nvPr>
            <p:ph type="pic" idx="1" hasCustomPrompt="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ltLang="zh-CN" dirty="0" smtClean="0"/>
              <a:t>Picture</a:t>
            </a:r>
            <a:endParaRPr lang="zh-CN" altLang="en-US" dirty="0"/>
          </a:p>
        </p:txBody>
      </p:sp>
      <p:sp>
        <p:nvSpPr>
          <p:cNvPr id="4" name="文本占位符 3"/>
          <p:cNvSpPr>
            <a:spLocks noGrp="1"/>
          </p:cNvSpPr>
          <p:nvPr>
            <p:ph type="body" sz="half" idx="2" hasCustomPrompt="1"/>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ltLang="zh-CN" dirty="0" smtClean="0"/>
              <a:t>Click Here to Edit Master Text Style</a:t>
            </a:r>
            <a:endParaRPr lang="zh-CN" altLang="en-US" dirty="0"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a:xfrm>
            <a:off x="6457949" y="6356351"/>
            <a:ext cx="2417109" cy="365125"/>
          </a:xfrm>
        </p:spPr>
        <p:txBody>
          <a:bodyPr/>
          <a:lstStyle>
            <a:lvl1pPr algn="r">
              <a:defRPr/>
            </a:lvl1pPr>
          </a:lstStyle>
          <a:p>
            <a:fld id="{A5E75403-9E37-4A6F-B8FD-80564EF0345E}" type="slidenum">
              <a:rPr lang="en-US" altLang="zh-CN" smtClean="0"/>
              <a:pPr/>
              <a:t>‹#›</a:t>
            </a:fld>
            <a:endParaRPr lang="zh-CN" altLang="en-US"/>
          </a:p>
        </p:txBody>
      </p:sp>
    </p:spTree>
    <p:extLst>
      <p:ext uri="{BB962C8B-B14F-4D97-AF65-F5344CB8AC3E}">
        <p14:creationId xmlns:p14="http://schemas.microsoft.com/office/powerpoint/2010/main" val="1653859650"/>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
        <p:nvSpPr>
          <p:cNvPr id="3" name="竖排文字占位符 2"/>
          <p:cNvSpPr>
            <a:spLocks noGrp="1"/>
          </p:cNvSpPr>
          <p:nvPr>
            <p:ph type="body" orient="vert" idx="1" hasCustomPrompt="1"/>
          </p:nvPr>
        </p:nvSpPr>
        <p:spPr/>
        <p:txBody>
          <a:bodyPr vert="eaVert"/>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5E75403-9E37-4A6F-B8FD-80564EF0345E}" type="slidenum">
              <a:rPr lang="zh-CN" altLang="en-US" smtClean="0"/>
              <a:t>‹#›</a:t>
            </a:fld>
            <a:endParaRPr lang="zh-CN" altLang="en-US"/>
          </a:p>
        </p:txBody>
      </p:sp>
      <p:sp>
        <p:nvSpPr>
          <p:cNvPr id="7" name="标题占位符 1"/>
          <p:cNvSpPr>
            <a:spLocks noGrp="1"/>
          </p:cNvSpPr>
          <p:nvPr>
            <p:ph type="title"/>
          </p:nvPr>
        </p:nvSpPr>
        <p:spPr>
          <a:xfrm>
            <a:off x="182879" y="222068"/>
            <a:ext cx="8647611" cy="1175657"/>
          </a:xfrm>
          <a:prstGeom prst="rect">
            <a:avLst/>
          </a:prstGeom>
        </p:spPr>
        <p:txBody>
          <a:bodyPr vert="horz" lIns="91440" tIns="45720" rIns="91440" bIns="45720" rtlCol="0" anchor="ctr">
            <a:normAutofit/>
          </a:bodyPr>
          <a:lstStyle/>
          <a:p>
            <a:r>
              <a:rPr lang="en-US" altLang="zh-CN" dirty="0" smtClean="0"/>
              <a:t>Click Here to Add Title</a:t>
            </a:r>
            <a:endParaRPr lang="zh-CN" altLang="en-US" dirty="0"/>
          </a:p>
        </p:txBody>
      </p:sp>
    </p:spTree>
    <p:extLst>
      <p:ext uri="{BB962C8B-B14F-4D97-AF65-F5344CB8AC3E}">
        <p14:creationId xmlns:p14="http://schemas.microsoft.com/office/powerpoint/2010/main" val="3479727761"/>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hasCustomPrompt="1"/>
          </p:nvPr>
        </p:nvSpPr>
        <p:spPr>
          <a:xfrm>
            <a:off x="4907757" y="365125"/>
            <a:ext cx="1478756" cy="5811838"/>
          </a:xfrm>
        </p:spPr>
        <p:txBody>
          <a:bodyPr vert="eaVert"/>
          <a:lstStyle/>
          <a:p>
            <a:r>
              <a:rPr lang="en-US" altLang="zh-CN" dirty="0" smtClean="0"/>
              <a:t>Click Here to Add Title</a:t>
            </a:r>
            <a:endParaRPr lang="zh-CN" altLang="en-US" dirty="0"/>
          </a:p>
        </p:txBody>
      </p:sp>
      <p:sp>
        <p:nvSpPr>
          <p:cNvPr id="3" name="竖排文字占位符 2"/>
          <p:cNvSpPr>
            <a:spLocks noGrp="1"/>
          </p:cNvSpPr>
          <p:nvPr>
            <p:ph type="body" orient="vert" idx="1" hasCustomPrompt="1"/>
          </p:nvPr>
        </p:nvSpPr>
        <p:spPr>
          <a:xfrm>
            <a:off x="471488" y="365125"/>
            <a:ext cx="4321969" cy="5811838"/>
          </a:xfrm>
        </p:spPr>
        <p:txBody>
          <a:bodyPr vert="eaVert"/>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5E75403-9E37-4A6F-B8FD-80564EF0345E}" type="slidenum">
              <a:rPr lang="zh-CN" altLang="en-US" smtClean="0"/>
              <a:t>‹#›</a:t>
            </a:fld>
            <a:endParaRPr lang="zh-CN" altLang="en-US"/>
          </a:p>
        </p:txBody>
      </p:sp>
    </p:spTree>
    <p:extLst>
      <p:ext uri="{BB962C8B-B14F-4D97-AF65-F5344CB8AC3E}">
        <p14:creationId xmlns:p14="http://schemas.microsoft.com/office/powerpoint/2010/main" val="2658983663"/>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11" name="内容占位符 10"/>
          <p:cNvSpPr>
            <a:spLocks noGrp="1"/>
          </p:cNvSpPr>
          <p:nvPr>
            <p:ph sz="quarter" idx="13" hasCustomPrompt="1"/>
          </p:nvPr>
        </p:nvSpPr>
        <p:spPr>
          <a:xfrm>
            <a:off x="457200" y="1803862"/>
            <a:ext cx="8229600" cy="4292138"/>
          </a:xfrm>
        </p:spPr>
        <p:txBody>
          <a:bodyPr/>
          <a:lstStyle>
            <a:lvl1pPr>
              <a:defRPr baseline="0">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ltLang="zh-CN" dirty="0" smtClean="0"/>
              <a:t>Click to change subhead</a:t>
            </a:r>
          </a:p>
          <a:p>
            <a:pPr lvl="1"/>
            <a:r>
              <a:rPr lang="en-US" altLang="zh-CN" dirty="0" smtClean="0"/>
              <a:t>Second level</a:t>
            </a:r>
          </a:p>
          <a:p>
            <a:pPr lvl="2"/>
            <a:r>
              <a:rPr lang="en-US" altLang="zh-CN" dirty="0" smtClean="0"/>
              <a:t>Third level</a:t>
            </a:r>
          </a:p>
          <a:p>
            <a:pPr lvl="3"/>
            <a:r>
              <a:rPr lang="en-US" altLang="zh-CN" dirty="0" smtClean="0"/>
              <a:t>Fourth level</a:t>
            </a:r>
          </a:p>
          <a:p>
            <a:pPr lvl="4"/>
            <a:r>
              <a:rPr lang="en-US" altLang="zh-CN" dirty="0" smtClean="0"/>
              <a:t>Fifth level</a:t>
            </a:r>
            <a:endParaRPr lang="en-US" altLang="zh-CN" dirty="0"/>
          </a:p>
        </p:txBody>
      </p:sp>
      <p:sp>
        <p:nvSpPr>
          <p:cNvPr id="10" name="日期占位符 9"/>
          <p:cNvSpPr>
            <a:spLocks noGrp="1"/>
          </p:cNvSpPr>
          <p:nvPr>
            <p:ph type="dt" sz="half" idx="14"/>
          </p:nvPr>
        </p:nvSpPr>
        <p:spPr/>
        <p:txBody>
          <a:bodyPr/>
          <a:lstStyle/>
          <a:p>
            <a:endParaRPr lang="en-US"/>
          </a:p>
        </p:txBody>
      </p:sp>
      <p:sp>
        <p:nvSpPr>
          <p:cNvPr id="12" name="页脚占位符 11"/>
          <p:cNvSpPr>
            <a:spLocks noGrp="1"/>
          </p:cNvSpPr>
          <p:nvPr>
            <p:ph type="ftr" sz="quarter" idx="15"/>
          </p:nvPr>
        </p:nvSpPr>
        <p:spPr/>
        <p:txBody>
          <a:bodyPr/>
          <a:lstStyle/>
          <a:p>
            <a:endParaRPr lang="en-US"/>
          </a:p>
        </p:txBody>
      </p:sp>
      <p:sp>
        <p:nvSpPr>
          <p:cNvPr id="6" name="标题占位符 1"/>
          <p:cNvSpPr>
            <a:spLocks noGrp="1"/>
          </p:cNvSpPr>
          <p:nvPr>
            <p:ph type="title"/>
          </p:nvPr>
        </p:nvSpPr>
        <p:spPr>
          <a:xfrm>
            <a:off x="182879" y="222068"/>
            <a:ext cx="8647611" cy="1175657"/>
          </a:xfrm>
          <a:prstGeom prst="rect">
            <a:avLst/>
          </a:prstGeom>
        </p:spPr>
        <p:txBody>
          <a:bodyPr vert="horz" lIns="91440" tIns="45720" rIns="91440" bIns="45720" rtlCol="0" anchor="ctr">
            <a:normAutofit/>
          </a:bodyPr>
          <a:lstStyle/>
          <a:p>
            <a:r>
              <a:rPr lang="en-US" altLang="zh-CN" dirty="0" smtClean="0"/>
              <a:t>Click Here to Add Title</a:t>
            </a:r>
            <a:endParaRPr lang="zh-CN" altLang="en-US" dirty="0"/>
          </a:p>
        </p:txBody>
      </p:sp>
    </p:spTree>
    <p:extLst>
      <p:ext uri="{BB962C8B-B14F-4D97-AF65-F5344CB8AC3E}">
        <p14:creationId xmlns:p14="http://schemas.microsoft.com/office/powerpoint/2010/main" val="159648247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hanks">
    <p:spTree>
      <p:nvGrpSpPr>
        <p:cNvPr id="1" name=""/>
        <p:cNvGrpSpPr/>
        <p:nvPr/>
      </p:nvGrpSpPr>
      <p:grpSpPr>
        <a:xfrm>
          <a:off x="0" y="0"/>
          <a:ext cx="0" cy="0"/>
          <a:chOff x="0" y="0"/>
          <a:chExt cx="0" cy="0"/>
        </a:xfrm>
      </p:grpSpPr>
      <p:sp>
        <p:nvSpPr>
          <p:cNvPr id="7" name="文本框 6"/>
          <p:cNvSpPr txBox="1"/>
          <p:nvPr userDrawn="1"/>
        </p:nvSpPr>
        <p:spPr>
          <a:xfrm>
            <a:off x="0" y="4558554"/>
            <a:ext cx="9144000" cy="923330"/>
          </a:xfrm>
          <a:prstGeom prst="rect">
            <a:avLst/>
          </a:prstGeom>
          <a:noFill/>
        </p:spPr>
        <p:txBody>
          <a:bodyPr wrap="square" rtlCol="0">
            <a:spAutoFit/>
          </a:bodyPr>
          <a:lstStyle/>
          <a:p>
            <a:pPr algn="ctr"/>
            <a:r>
              <a:rPr lang="en-US" altLang="zh-CN" sz="5400" dirty="0" smtClean="0">
                <a:solidFill>
                  <a:schemeClr val="accent1"/>
                </a:solidFill>
                <a:latin typeface="Segoe UI" panose="020B0502040204020203" pitchFamily="34" charset="0"/>
                <a:cs typeface="Segoe UI" panose="020B0502040204020203" pitchFamily="34" charset="0"/>
              </a:rPr>
              <a:t>Thank</a:t>
            </a:r>
            <a:r>
              <a:rPr lang="en-US" altLang="zh-CN" sz="5400" baseline="0" dirty="0" smtClean="0">
                <a:solidFill>
                  <a:schemeClr val="accent1"/>
                </a:solidFill>
                <a:latin typeface="Segoe UI" panose="020B0502040204020203" pitchFamily="34" charset="0"/>
                <a:cs typeface="Segoe UI" panose="020B0502040204020203" pitchFamily="34" charset="0"/>
              </a:rPr>
              <a:t> you!</a:t>
            </a:r>
            <a:endParaRPr lang="zh-CN" altLang="en-US" sz="5400" dirty="0">
              <a:solidFill>
                <a:schemeClr val="accent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87488641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182879" y="222068"/>
            <a:ext cx="8647611" cy="1008000"/>
          </a:xfrm>
        </p:spPr>
        <p:txBody>
          <a:bodyPr/>
          <a:lstStyle>
            <a:lvl1pPr>
              <a:defRPr baseline="0">
                <a:solidFill>
                  <a:schemeClr val="tx1"/>
                </a:solidFill>
              </a:defRPr>
            </a:lvl1pPr>
          </a:lstStyle>
          <a:p>
            <a:r>
              <a:rPr lang="en-US" altLang="zh-CN" dirty="0" smtClean="0"/>
              <a:t>Click Here to Add Title</a:t>
            </a:r>
            <a:endParaRPr lang="zh-CN" altLang="en-US" dirty="0"/>
          </a:p>
        </p:txBody>
      </p:sp>
      <p:sp>
        <p:nvSpPr>
          <p:cNvPr id="3" name="内容占位符 2"/>
          <p:cNvSpPr>
            <a:spLocks noGrp="1"/>
          </p:cNvSpPr>
          <p:nvPr>
            <p:ph idx="1" hasCustomPrompt="1"/>
          </p:nvPr>
        </p:nvSpPr>
        <p:spPr/>
        <p:txBody>
          <a:bodyPr>
            <a:normAutofit/>
          </a:bodyPr>
          <a:lstStyle>
            <a:lvl1pPr marL="447675" indent="-447675">
              <a:lnSpc>
                <a:spcPct val="100000"/>
              </a:lnSpc>
              <a:spcAft>
                <a:spcPts val="1200"/>
              </a:spcAft>
              <a:buClrTx/>
              <a:buSzPct val="75000"/>
              <a:buFont typeface="Wingdings" panose="05000000000000000000" pitchFamily="2" charset="2"/>
              <a:buChar char="q"/>
              <a:defRPr sz="3200" baseline="0"/>
            </a:lvl1pPr>
            <a:lvl2pPr marL="808038" indent="-465138">
              <a:lnSpc>
                <a:spcPct val="100000"/>
              </a:lnSpc>
              <a:spcAft>
                <a:spcPts val="600"/>
              </a:spcAft>
              <a:buSzPct val="80000"/>
              <a:buFont typeface="Wingdings" panose="05000000000000000000" pitchFamily="2" charset="2"/>
              <a:buChar char="m"/>
              <a:defRPr sz="2800">
                <a:solidFill>
                  <a:schemeClr val="tx2"/>
                </a:solidFill>
              </a:defRPr>
            </a:lvl2pPr>
            <a:lvl3pPr marL="985838" indent="-300038">
              <a:buSzPct val="80000"/>
              <a:buFont typeface="Wingdings" panose="05000000000000000000" pitchFamily="2" charset="2"/>
              <a:buChar char="ü"/>
              <a:defRPr sz="2000" baseline="0"/>
            </a:lvl3pPr>
            <a:lvl4pPr>
              <a:defRPr sz="1800"/>
            </a:lvl4pPr>
            <a:lvl5pPr>
              <a:defRPr sz="1800"/>
            </a:lvl5pPr>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a:xfrm>
            <a:off x="6457950" y="6356351"/>
            <a:ext cx="2449382" cy="365125"/>
          </a:xfrm>
        </p:spPr>
        <p:txBody>
          <a:bodyPr/>
          <a:lstStyle>
            <a:lvl1pPr algn="r">
              <a:defRPr sz="2400">
                <a:solidFill>
                  <a:schemeClr val="tx1"/>
                </a:solidFill>
              </a:defRPr>
            </a:lvl1pPr>
          </a:lstStyle>
          <a:p>
            <a:fld id="{A5E75403-9E37-4A6F-B8FD-80564EF0345E}" type="slidenum">
              <a:rPr lang="en-US" altLang="zh-CN" smtClean="0"/>
              <a:pPr/>
              <a:t>‹#›</a:t>
            </a:fld>
            <a:endParaRPr lang="en-US" altLang="zh-CN" dirty="0"/>
          </a:p>
        </p:txBody>
      </p:sp>
    </p:spTree>
    <p:extLst>
      <p:ext uri="{BB962C8B-B14F-4D97-AF65-F5344CB8AC3E}">
        <p14:creationId xmlns:p14="http://schemas.microsoft.com/office/powerpoint/2010/main" val="1644575918"/>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23888" y="1709739"/>
            <a:ext cx="7886700" cy="2852737"/>
          </a:xfrm>
        </p:spPr>
        <p:txBody>
          <a:bodyPr anchor="b"/>
          <a:lstStyle>
            <a:lvl1pPr>
              <a:defRPr sz="4500"/>
            </a:lvl1pPr>
          </a:lstStyle>
          <a:p>
            <a:r>
              <a:rPr lang="en-US" altLang="zh-CN" dirty="0" smtClean="0"/>
              <a:t>Click Here to Add Title</a:t>
            </a:r>
            <a:endParaRPr lang="zh-CN" altLang="en-US" dirty="0"/>
          </a:p>
        </p:txBody>
      </p:sp>
      <p:sp>
        <p:nvSpPr>
          <p:cNvPr id="3" name="文本占位符 2"/>
          <p:cNvSpPr>
            <a:spLocks noGrp="1"/>
          </p:cNvSpPr>
          <p:nvPr>
            <p:ph type="body" idx="1" hasCustomPrompt="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ltLang="zh-CN" dirty="0" smtClean="0"/>
              <a:t>Click Here to Edit Master Text Style</a:t>
            </a:r>
            <a:endParaRPr lang="zh-CN" altLang="en-US" dirty="0" smtClean="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a:xfrm>
            <a:off x="6457950" y="6356351"/>
            <a:ext cx="2449382" cy="365125"/>
          </a:xfrm>
        </p:spPr>
        <p:txBody>
          <a:bodyPr/>
          <a:lstStyle>
            <a:lvl1pPr algn="r">
              <a:defRPr/>
            </a:lvl1pPr>
          </a:lstStyle>
          <a:p>
            <a:fld id="{A5E75403-9E37-4A6F-B8FD-80564EF0345E}" type="slidenum">
              <a:rPr lang="en-US" altLang="zh-CN" smtClean="0"/>
              <a:pPr/>
              <a:t>‹#›</a:t>
            </a:fld>
            <a:endParaRPr lang="zh-CN" altLang="en-US"/>
          </a:p>
        </p:txBody>
      </p:sp>
    </p:spTree>
    <p:extLst>
      <p:ext uri="{BB962C8B-B14F-4D97-AF65-F5344CB8AC3E}">
        <p14:creationId xmlns:p14="http://schemas.microsoft.com/office/powerpoint/2010/main" val="125583458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内容占位符 2"/>
          <p:cNvSpPr>
            <a:spLocks noGrp="1"/>
          </p:cNvSpPr>
          <p:nvPr>
            <p:ph sz="half" idx="1" hasCustomPrompt="1"/>
          </p:nvPr>
        </p:nvSpPr>
        <p:spPr>
          <a:xfrm>
            <a:off x="471487" y="1536556"/>
            <a:ext cx="3960000" cy="4610572"/>
          </a:xfrm>
        </p:spPr>
        <p:txBody>
          <a:bodyPr/>
          <a:lstStyle>
            <a:lvl1pPr marL="447675" indent="-447675">
              <a:spcAft>
                <a:spcPts val="1200"/>
              </a:spcAft>
              <a:buFont typeface="Wingdings" panose="05000000000000000000" pitchFamily="2" charset="2"/>
              <a:buChar char=""/>
              <a:defRPr/>
            </a:lvl1pPr>
            <a:lvl2pPr marL="625475" indent="-282575">
              <a:spcAft>
                <a:spcPts val="600"/>
              </a:spcAft>
              <a:buFont typeface="Wingdings" panose="05000000000000000000" pitchFamily="2" charset="2"/>
              <a:buChar char="ü"/>
              <a:defRPr>
                <a:solidFill>
                  <a:schemeClr val="tx2"/>
                </a:solidFill>
              </a:defRPr>
            </a:lvl2pPr>
          </a:lstStyle>
          <a:p>
            <a:pPr lvl="0"/>
            <a:r>
              <a:rPr lang="en-US" altLang="zh-CN" dirty="0" smtClean="0"/>
              <a:t> Click Here to Edit Master Text Style</a:t>
            </a:r>
            <a:endParaRPr lang="zh-CN" altLang="en-US" dirty="0" smtClean="0"/>
          </a:p>
          <a:p>
            <a:pPr lvl="1"/>
            <a:r>
              <a:rPr lang="en-US" altLang="zh-CN" dirty="0" smtClean="0"/>
              <a:t> 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内容占位符 3"/>
          <p:cNvSpPr>
            <a:spLocks noGrp="1"/>
          </p:cNvSpPr>
          <p:nvPr>
            <p:ph sz="half" idx="2" hasCustomPrompt="1"/>
          </p:nvPr>
        </p:nvSpPr>
        <p:spPr>
          <a:xfrm>
            <a:off x="4870490" y="1536556"/>
            <a:ext cx="3960000" cy="4610572"/>
          </a:xfrm>
        </p:spPr>
        <p:txBody>
          <a:bodyPr/>
          <a:lstStyle>
            <a:lvl1pPr marL="447675" indent="-447675">
              <a:spcBef>
                <a:spcPts val="1200"/>
              </a:spcBef>
              <a:buFont typeface="Wingdings" panose="05000000000000000000" pitchFamily="2" charset="2"/>
              <a:buChar char="m"/>
              <a:defRPr/>
            </a:lvl1pPr>
            <a:lvl2pPr marL="625475" indent="-282575">
              <a:spcAft>
                <a:spcPts val="600"/>
              </a:spcAft>
              <a:buFont typeface="Wingdings" panose="05000000000000000000" pitchFamily="2" charset="2"/>
              <a:buChar char="ü"/>
              <a:defRPr>
                <a:solidFill>
                  <a:schemeClr val="tx2"/>
                </a:solidFill>
              </a:defRPr>
            </a:lvl2pPr>
          </a:lstStyle>
          <a:p>
            <a:pPr lvl="0"/>
            <a:r>
              <a:rPr lang="en-US" altLang="zh-CN" dirty="0" smtClean="0"/>
              <a:t> Click Here to Edit Master Text Style</a:t>
            </a:r>
            <a:endParaRPr lang="zh-CN" altLang="en-US" dirty="0" smtClean="0"/>
          </a:p>
          <a:p>
            <a:pPr lvl="1"/>
            <a:r>
              <a:rPr lang="en-US" altLang="zh-CN" dirty="0" smtClean="0"/>
              <a:t> 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lvl1pPr algn="r">
              <a:defRPr/>
            </a:lvl1pPr>
          </a:lstStyle>
          <a:p>
            <a:fld id="{A5E75403-9E37-4A6F-B8FD-80564EF0345E}" type="slidenum">
              <a:rPr lang="en-US" altLang="zh-CN" smtClean="0"/>
              <a:pPr/>
              <a:t>‹#›</a:t>
            </a:fld>
            <a:endParaRPr lang="zh-CN" altLang="en-US"/>
          </a:p>
        </p:txBody>
      </p:sp>
      <p:sp>
        <p:nvSpPr>
          <p:cNvPr id="8" name="标题占位符 1"/>
          <p:cNvSpPr>
            <a:spLocks noGrp="1"/>
          </p:cNvSpPr>
          <p:nvPr>
            <p:ph type="title"/>
          </p:nvPr>
        </p:nvSpPr>
        <p:spPr>
          <a:xfrm>
            <a:off x="182879" y="222068"/>
            <a:ext cx="8647611" cy="1175657"/>
          </a:xfrm>
          <a:prstGeom prst="rect">
            <a:avLst/>
          </a:prstGeom>
        </p:spPr>
        <p:txBody>
          <a:bodyPr vert="horz" lIns="91440" tIns="45720" rIns="91440" bIns="45720" rtlCol="0" anchor="ctr">
            <a:normAutofit/>
          </a:bodyPr>
          <a:lstStyle/>
          <a:p>
            <a:r>
              <a:rPr lang="en-US" altLang="zh-CN" dirty="0" smtClean="0"/>
              <a:t>Click Here to Add Title</a:t>
            </a:r>
            <a:endParaRPr lang="zh-CN" altLang="en-US" dirty="0"/>
          </a:p>
        </p:txBody>
      </p:sp>
    </p:spTree>
    <p:extLst>
      <p:ext uri="{BB962C8B-B14F-4D97-AF65-F5344CB8AC3E}">
        <p14:creationId xmlns:p14="http://schemas.microsoft.com/office/powerpoint/2010/main" val="200316480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p:cNvSpPr>
            <a:spLocks noGrp="1"/>
          </p:cNvSpPr>
          <p:nvPr>
            <p:ph type="body" idx="1" hasCustomPrompt="1"/>
          </p:nvPr>
        </p:nvSpPr>
        <p:spPr>
          <a:xfrm>
            <a:off x="629842" y="1681163"/>
            <a:ext cx="3868340" cy="823912"/>
          </a:xfrm>
        </p:spPr>
        <p:txBody>
          <a:bodyPr anchor="b"/>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ltLang="zh-CN" dirty="0" smtClean="0"/>
              <a:t>Click Here to Edit Master Text Style</a:t>
            </a:r>
            <a:endParaRPr lang="zh-CN" altLang="en-US" dirty="0" smtClean="0"/>
          </a:p>
        </p:txBody>
      </p:sp>
      <p:sp>
        <p:nvSpPr>
          <p:cNvPr id="4" name="内容占位符 3"/>
          <p:cNvSpPr>
            <a:spLocks noGrp="1"/>
          </p:cNvSpPr>
          <p:nvPr>
            <p:ph sz="half" idx="2" hasCustomPrompt="1"/>
          </p:nvPr>
        </p:nvSpPr>
        <p:spPr>
          <a:xfrm>
            <a:off x="629842" y="2505075"/>
            <a:ext cx="3868340" cy="3684588"/>
          </a:xfrm>
        </p:spPr>
        <p:txBody>
          <a:bodyPr/>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5" name="文本占位符 4"/>
          <p:cNvSpPr>
            <a:spLocks noGrp="1"/>
          </p:cNvSpPr>
          <p:nvPr>
            <p:ph type="body" sz="quarter" idx="3" hasCustomPrompt="1"/>
          </p:nvPr>
        </p:nvSpPr>
        <p:spPr>
          <a:xfrm>
            <a:off x="4629150" y="1681163"/>
            <a:ext cx="3887391" cy="823912"/>
          </a:xfrm>
        </p:spPr>
        <p:txBody>
          <a:bodyPr anchor="b"/>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ltLang="zh-CN" dirty="0" smtClean="0"/>
              <a:t>Click Here to Edit Master Text Style</a:t>
            </a:r>
            <a:endParaRPr lang="zh-CN" altLang="en-US" dirty="0" smtClean="0"/>
          </a:p>
        </p:txBody>
      </p:sp>
      <p:sp>
        <p:nvSpPr>
          <p:cNvPr id="6" name="内容占位符 5"/>
          <p:cNvSpPr>
            <a:spLocks noGrp="1"/>
          </p:cNvSpPr>
          <p:nvPr>
            <p:ph sz="quarter" idx="4" hasCustomPrompt="1"/>
          </p:nvPr>
        </p:nvSpPr>
        <p:spPr>
          <a:xfrm>
            <a:off x="4629150" y="2505075"/>
            <a:ext cx="3887391" cy="3684588"/>
          </a:xfrm>
        </p:spPr>
        <p:txBody>
          <a:bodyPr/>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lvl1pPr algn="r">
              <a:defRPr/>
            </a:lvl1pPr>
          </a:lstStyle>
          <a:p>
            <a:fld id="{A5E75403-9E37-4A6F-B8FD-80564EF0345E}" type="slidenum">
              <a:rPr lang="en-US" altLang="zh-CN" smtClean="0"/>
              <a:pPr/>
              <a:t>‹#›</a:t>
            </a:fld>
            <a:endParaRPr lang="zh-CN" altLang="en-US"/>
          </a:p>
        </p:txBody>
      </p:sp>
      <p:sp>
        <p:nvSpPr>
          <p:cNvPr id="10" name="标题占位符 1"/>
          <p:cNvSpPr>
            <a:spLocks noGrp="1"/>
          </p:cNvSpPr>
          <p:nvPr>
            <p:ph type="title"/>
          </p:nvPr>
        </p:nvSpPr>
        <p:spPr>
          <a:xfrm>
            <a:off x="182879" y="222068"/>
            <a:ext cx="8647611" cy="1175657"/>
          </a:xfrm>
          <a:prstGeom prst="rect">
            <a:avLst/>
          </a:prstGeom>
        </p:spPr>
        <p:txBody>
          <a:bodyPr vert="horz" lIns="91440" tIns="45720" rIns="91440" bIns="45720" rtlCol="0" anchor="ctr">
            <a:normAutofit/>
          </a:bodyPr>
          <a:lstStyle/>
          <a:p>
            <a:r>
              <a:rPr lang="en-US" altLang="zh-CN" dirty="0" smtClean="0"/>
              <a:t>Click Here to Add Title</a:t>
            </a:r>
            <a:endParaRPr lang="zh-CN" altLang="en-US" dirty="0"/>
          </a:p>
        </p:txBody>
      </p:sp>
    </p:spTree>
    <p:extLst>
      <p:ext uri="{BB962C8B-B14F-4D97-AF65-F5344CB8AC3E}">
        <p14:creationId xmlns:p14="http://schemas.microsoft.com/office/powerpoint/2010/main" val="3821794465"/>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a:xfrm>
            <a:off x="6457949" y="6356351"/>
            <a:ext cx="2372541" cy="365125"/>
          </a:xfrm>
        </p:spPr>
        <p:txBody>
          <a:bodyPr/>
          <a:lstStyle>
            <a:lvl1pPr algn="r">
              <a:defRPr/>
            </a:lvl1pPr>
          </a:lstStyle>
          <a:p>
            <a:fld id="{A5E75403-9E37-4A6F-B8FD-80564EF0345E}" type="slidenum">
              <a:rPr lang="en-US" altLang="zh-CN" smtClean="0"/>
              <a:pPr/>
              <a:t>‹#›</a:t>
            </a:fld>
            <a:endParaRPr lang="zh-CN" altLang="en-US"/>
          </a:p>
        </p:txBody>
      </p:sp>
      <p:sp>
        <p:nvSpPr>
          <p:cNvPr id="7" name="标题占位符 1"/>
          <p:cNvSpPr>
            <a:spLocks noGrp="1"/>
          </p:cNvSpPr>
          <p:nvPr>
            <p:ph type="title"/>
          </p:nvPr>
        </p:nvSpPr>
        <p:spPr>
          <a:xfrm>
            <a:off x="182879" y="222069"/>
            <a:ext cx="8647611" cy="1008000"/>
          </a:xfrm>
          <a:prstGeom prst="rect">
            <a:avLst/>
          </a:prstGeom>
        </p:spPr>
        <p:txBody>
          <a:bodyPr vert="horz" lIns="91440" tIns="45720" rIns="91440" bIns="45720" rtlCol="0" anchor="ctr">
            <a:normAutofit/>
          </a:bodyPr>
          <a:lstStyle>
            <a:lvl1pPr>
              <a:defRPr lang="zh-CN" altLang="en-US" dirty="0"/>
            </a:lvl1pPr>
          </a:lstStyle>
          <a:p>
            <a:r>
              <a:rPr lang="en-US" altLang="zh-CN" dirty="0" smtClean="0"/>
              <a:t>Click Here to Add Title</a:t>
            </a:r>
            <a:endParaRPr lang="zh-CN" altLang="en-US" dirty="0"/>
          </a:p>
        </p:txBody>
      </p:sp>
    </p:spTree>
    <p:extLst>
      <p:ext uri="{BB962C8B-B14F-4D97-AF65-F5344CB8AC3E}">
        <p14:creationId xmlns:p14="http://schemas.microsoft.com/office/powerpoint/2010/main" val="122714747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a:xfrm>
            <a:off x="6457949" y="6356351"/>
            <a:ext cx="2460139" cy="365125"/>
          </a:xfrm>
        </p:spPr>
        <p:txBody>
          <a:bodyPr/>
          <a:lstStyle>
            <a:lvl1pPr algn="r">
              <a:defRPr/>
            </a:lvl1pPr>
          </a:lstStyle>
          <a:p>
            <a:fld id="{A5E75403-9E37-4A6F-B8FD-80564EF0345E}" type="slidenum">
              <a:rPr lang="en-US" altLang="zh-CN" smtClean="0"/>
              <a:pPr/>
              <a:t>‹#›</a:t>
            </a:fld>
            <a:endParaRPr lang="zh-CN" altLang="en-US" dirty="0"/>
          </a:p>
        </p:txBody>
      </p:sp>
    </p:spTree>
    <p:extLst>
      <p:ext uri="{BB962C8B-B14F-4D97-AF65-F5344CB8AC3E}">
        <p14:creationId xmlns:p14="http://schemas.microsoft.com/office/powerpoint/2010/main" val="2898722010"/>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29841" y="457200"/>
            <a:ext cx="2949178" cy="1600200"/>
          </a:xfrm>
        </p:spPr>
        <p:txBody>
          <a:bodyPr anchor="b"/>
          <a:lstStyle>
            <a:lvl1pPr>
              <a:defRPr sz="2400"/>
            </a:lvl1pPr>
          </a:lstStyle>
          <a:p>
            <a:r>
              <a:rPr lang="en-US" altLang="zh-CN" dirty="0" smtClean="0"/>
              <a:t>Click Here to Add Title</a:t>
            </a:r>
            <a:endParaRPr lang="zh-CN" altLang="en-US" dirty="0"/>
          </a:p>
        </p:txBody>
      </p:sp>
      <p:sp>
        <p:nvSpPr>
          <p:cNvPr id="3" name="内容占位符 2"/>
          <p:cNvSpPr>
            <a:spLocks noGrp="1"/>
          </p:cNvSpPr>
          <p:nvPr>
            <p:ph idx="1" hasCustomPrompt="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文本占位符 3"/>
          <p:cNvSpPr>
            <a:spLocks noGrp="1"/>
          </p:cNvSpPr>
          <p:nvPr>
            <p:ph type="body" sz="half" idx="2" hasCustomPrompt="1"/>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ltLang="zh-CN" dirty="0" smtClean="0"/>
              <a:t>Click Here to Edit Master Text Style</a:t>
            </a:r>
            <a:endParaRPr lang="zh-CN" altLang="en-US" dirty="0"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5E75403-9E37-4A6F-B8FD-80564EF0345E}" type="slidenum">
              <a:rPr lang="zh-CN" altLang="en-US" smtClean="0"/>
              <a:t>‹#›</a:t>
            </a:fld>
            <a:endParaRPr lang="zh-CN" altLang="en-US"/>
          </a:p>
        </p:txBody>
      </p:sp>
    </p:spTree>
    <p:extLst>
      <p:ext uri="{BB962C8B-B14F-4D97-AF65-F5344CB8AC3E}">
        <p14:creationId xmlns:p14="http://schemas.microsoft.com/office/powerpoint/2010/main" val="1202784932"/>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82879" y="222068"/>
            <a:ext cx="8647611" cy="1175657"/>
          </a:xfrm>
          <a:prstGeom prst="rect">
            <a:avLst/>
          </a:prstGeom>
        </p:spPr>
        <p:txBody>
          <a:bodyPr vert="horz" lIns="91440" tIns="45720" rIns="91440" bIns="45720" rtlCol="0" anchor="ctr">
            <a:normAutofit/>
          </a:bodyPr>
          <a:lstStyle/>
          <a:p>
            <a:r>
              <a:rPr lang="en-US" altLang="zh-CN" dirty="0" smtClean="0"/>
              <a:t>Click Here to Add Title</a:t>
            </a:r>
            <a:endParaRPr lang="zh-CN" altLang="en-US" dirty="0"/>
          </a:p>
        </p:txBody>
      </p:sp>
      <p:sp>
        <p:nvSpPr>
          <p:cNvPr id="3" name="文本占位符 2"/>
          <p:cNvSpPr>
            <a:spLocks noGrp="1"/>
          </p:cNvSpPr>
          <p:nvPr>
            <p:ph type="body" idx="1"/>
          </p:nvPr>
        </p:nvSpPr>
        <p:spPr>
          <a:xfrm>
            <a:off x="628650" y="1750423"/>
            <a:ext cx="7886700" cy="4426540"/>
          </a:xfrm>
          <a:prstGeom prst="rect">
            <a:avLst/>
          </a:prstGeom>
        </p:spPr>
        <p:txBody>
          <a:bodyPr vert="horz" lIns="91440" tIns="45720" rIns="91440" bIns="45720" rtlCol="0">
            <a:normAutofit/>
          </a:bodyPr>
          <a:lstStyle/>
          <a:p>
            <a:pPr lvl="0"/>
            <a:r>
              <a:rPr lang="en-US" altLang="zh-CN" dirty="0" smtClean="0"/>
              <a:t>Click Here to Edit Master Text Style</a:t>
            </a:r>
            <a:endParaRPr lang="zh-CN" altLang="en-US" dirty="0" smtClean="0"/>
          </a:p>
          <a:p>
            <a:pPr lvl="1"/>
            <a:r>
              <a:rPr lang="en-US" altLang="zh-CN" dirty="0" smtClean="0"/>
              <a:t> Level 2</a:t>
            </a:r>
            <a:endParaRPr lang="zh-CN" altLang="en-US" dirty="0" smtClean="0"/>
          </a:p>
          <a:p>
            <a:pPr lvl="2"/>
            <a:r>
              <a:rPr lang="en-US" altLang="zh-CN" dirty="0" smtClean="0"/>
              <a:t> 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日期占位符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6356351"/>
            <a:ext cx="2372540" cy="365125"/>
          </a:xfrm>
          <a:prstGeom prst="rect">
            <a:avLst/>
          </a:prstGeom>
        </p:spPr>
        <p:txBody>
          <a:bodyPr vert="horz" lIns="91440" tIns="45720" rIns="91440" bIns="45720" rtlCol="0" anchor="ctr"/>
          <a:lstStyle>
            <a:lvl1pPr>
              <a:defRPr lang="zh-CN" altLang="en-US" sz="2400" smtClean="0"/>
            </a:lvl1pPr>
          </a:lstStyle>
          <a:p>
            <a:pPr algn="r"/>
            <a:fld id="{A5E75403-9E37-4A6F-B8FD-80564EF0345E}" type="slidenum">
              <a:rPr lang="en-US" altLang="zh-CN" smtClean="0"/>
              <a:pPr algn="r"/>
              <a:t>‹#›</a:t>
            </a:fld>
            <a:endParaRPr lang="en-US" dirty="0"/>
          </a:p>
        </p:txBody>
      </p:sp>
    </p:spTree>
    <p:extLst>
      <p:ext uri="{BB962C8B-B14F-4D97-AF65-F5344CB8AC3E}">
        <p14:creationId xmlns:p14="http://schemas.microsoft.com/office/powerpoint/2010/main" val="302614365"/>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2" r:id="rId13"/>
  </p:sldLayoutIdLst>
  <p:timing>
    <p:tnLst>
      <p:par>
        <p:cTn id="1" dur="indefinite" restart="never" nodeType="tmRoot"/>
      </p:par>
    </p:tnLst>
  </p:timing>
  <p:hf hdr="0" ftr="0" dt="0"/>
  <p:txStyles>
    <p:titleStyle>
      <a:lvl1pPr algn="ctr" defTabSz="685800" rtl="0" eaLnBrk="1" latinLnBrk="0" hangingPunct="1">
        <a:lnSpc>
          <a:spcPct val="90000"/>
        </a:lnSpc>
        <a:spcBef>
          <a:spcPct val="0"/>
        </a:spcBef>
        <a:buNone/>
        <a:defRPr sz="4000" b="1" kern="1200" baseline="0">
          <a:solidFill>
            <a:schemeClr val="tx2"/>
          </a:solidFill>
          <a:latin typeface="+mj-lt"/>
          <a:ea typeface="+mj-ea"/>
          <a:cs typeface="Segoe UI" panose="020B0502040204020203" pitchFamily="34" charset="0"/>
        </a:defRPr>
      </a:lvl1pPr>
    </p:titleStyle>
    <p:body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75281" y="1135298"/>
            <a:ext cx="9207250" cy="3602410"/>
          </a:xfrm>
        </p:spPr>
        <p:txBody>
          <a:bodyPr>
            <a:normAutofit fontScale="90000"/>
          </a:bodyPr>
          <a:lstStyle/>
          <a:p>
            <a:r>
              <a:rPr lang="zh-CN" altLang="en-US" dirty="0" smtClean="0">
                <a:latin typeface="STFangsong" charset="-122"/>
                <a:ea typeface="STFangsong" charset="-122"/>
                <a:cs typeface="STFangsong" charset="-122"/>
              </a:rPr>
              <a:t/>
            </a:r>
            <a:br>
              <a:rPr lang="zh-CN" altLang="en-US" dirty="0" smtClean="0">
                <a:latin typeface="STFangsong" charset="-122"/>
                <a:ea typeface="STFangsong" charset="-122"/>
                <a:cs typeface="STFangsong" charset="-122"/>
              </a:rPr>
            </a:br>
            <a:r>
              <a:rPr lang="en-US" altLang="zh-CN" dirty="0">
                <a:latin typeface="STFangsong" charset="-122"/>
                <a:ea typeface="STFangsong" charset="-122"/>
                <a:cs typeface="STFangsong" charset="-122"/>
              </a:rPr>
              <a:t>Design and Implementation of an </a:t>
            </a:r>
            <a:r>
              <a:rPr lang="en-US" altLang="zh-CN" dirty="0" smtClean="0">
                <a:latin typeface="STFangsong" charset="-122"/>
                <a:ea typeface="STFangsong" charset="-122"/>
                <a:cs typeface="STFangsong" charset="-122"/>
              </a:rPr>
              <a:t>E</a:t>
            </a:r>
            <a:r>
              <a:rPr lang="en-US" altLang="zh-CN" dirty="0" smtClean="0">
                <a:latin typeface="STFangsong" charset="-122"/>
                <a:ea typeface="STFangsong" charset="-122"/>
                <a:cs typeface="STFangsong" charset="-122"/>
              </a:rPr>
              <a:t>ffi</a:t>
            </a:r>
            <a:r>
              <a:rPr lang="en-US" altLang="zh-CN" dirty="0" smtClean="0">
                <a:latin typeface="STFangsong" charset="-122"/>
                <a:ea typeface="STFangsong" charset="-122"/>
                <a:cs typeface="STFangsong" charset="-122"/>
              </a:rPr>
              <a:t>cient </a:t>
            </a:r>
            <a:r>
              <a:rPr lang="en-US" altLang="zh-CN" dirty="0">
                <a:latin typeface="STFangsong" charset="-122"/>
                <a:ea typeface="STFangsong" charset="-122"/>
                <a:cs typeface="STFangsong" charset="-122"/>
              </a:rPr>
              <a:t>Wear-Aware Allocator for Non-Volatile Memory </a:t>
            </a:r>
            <a:r>
              <a:rPr lang="en-US" altLang="zh-CN" dirty="0">
                <a:latin typeface="STFangsong" charset="-122"/>
                <a:ea typeface="STFangsong" charset="-122"/>
                <a:cs typeface="STFangsong" charset="-122"/>
              </a:rPr>
              <a:t/>
            </a:r>
            <a:br>
              <a:rPr lang="en-US" altLang="zh-CN" dirty="0">
                <a:latin typeface="STFangsong" charset="-122"/>
                <a:ea typeface="STFangsong" charset="-122"/>
                <a:cs typeface="STFangsong" charset="-122"/>
              </a:rPr>
            </a:br>
            <a:r>
              <a:rPr lang="zh-CN" altLang="en-US" dirty="0" smtClean="0">
                <a:latin typeface="STFangsong" charset="-122"/>
                <a:ea typeface="STFangsong" charset="-122"/>
                <a:cs typeface="STFangsong" charset="-122"/>
              </a:rPr>
              <a:t/>
            </a:r>
            <a:br>
              <a:rPr lang="zh-CN" altLang="en-US" dirty="0" smtClean="0">
                <a:latin typeface="STFangsong" charset="-122"/>
                <a:ea typeface="STFangsong" charset="-122"/>
                <a:cs typeface="STFangsong" charset="-122"/>
              </a:rPr>
            </a:br>
            <a:r>
              <a:rPr lang="zh-CN" altLang="en-US" dirty="0" smtClean="0">
                <a:latin typeface="STFangsong" charset="-122"/>
                <a:ea typeface="STFangsong" charset="-122"/>
                <a:cs typeface="STFangsong" charset="-122"/>
              </a:rPr>
              <a:t>一</a:t>
            </a:r>
            <a:r>
              <a:rPr lang="zh-CN" altLang="en-US" dirty="0">
                <a:latin typeface="STFangsong" charset="-122"/>
                <a:ea typeface="STFangsong" charset="-122"/>
                <a:cs typeface="STFangsong" charset="-122"/>
              </a:rPr>
              <a:t>种面向非易失性内存的高效且损耗均衡的分配器的设计与实现 </a:t>
            </a:r>
            <a:endParaRPr lang="zh-CN" altLang="en-US" dirty="0">
              <a:latin typeface="STFangsong" charset="-122"/>
              <a:ea typeface="STFangsong" charset="-122"/>
              <a:cs typeface="STFangsong" charset="-122"/>
            </a:endParaRPr>
          </a:p>
        </p:txBody>
      </p:sp>
      <p:sp>
        <p:nvSpPr>
          <p:cNvPr id="5" name="副标题 4"/>
          <p:cNvSpPr>
            <a:spLocks noGrp="1"/>
          </p:cNvSpPr>
          <p:nvPr>
            <p:ph type="subTitle" idx="1"/>
          </p:nvPr>
        </p:nvSpPr>
        <p:spPr>
          <a:xfrm>
            <a:off x="1099344" y="4839522"/>
            <a:ext cx="6858000" cy="1516828"/>
          </a:xfrm>
        </p:spPr>
        <p:txBody>
          <a:bodyPr>
            <a:normAutofit/>
          </a:bodyPr>
          <a:lstStyle/>
          <a:p>
            <a:endParaRPr lang="zh-CN" altLang="en-US" i="1" dirty="0" smtClean="0">
              <a:latin typeface="STFangsong" charset="-122"/>
              <a:ea typeface="STFangsong" charset="-122"/>
              <a:cs typeface="STFangsong" charset="-122"/>
            </a:endParaRPr>
          </a:p>
          <a:p>
            <a:r>
              <a:rPr lang="en-US" altLang="zh-CN" i="1" dirty="0" err="1" smtClean="0">
                <a:latin typeface="STFangsong" charset="-122"/>
                <a:ea typeface="STFangsong" charset="-122"/>
                <a:cs typeface="STFangsong" charset="-122"/>
              </a:rPr>
              <a:t>Jiashun</a:t>
            </a:r>
            <a:r>
              <a:rPr lang="zh-CN" altLang="en-US" i="1" dirty="0" smtClean="0">
                <a:latin typeface="STFangsong" charset="-122"/>
                <a:ea typeface="STFangsong" charset="-122"/>
                <a:cs typeface="STFangsong" charset="-122"/>
              </a:rPr>
              <a:t> </a:t>
            </a:r>
            <a:r>
              <a:rPr lang="en-US" altLang="zh-CN" i="1" dirty="0" smtClean="0">
                <a:latin typeface="STFangsong" charset="-122"/>
                <a:ea typeface="STFangsong" charset="-122"/>
                <a:cs typeface="STFangsong" charset="-122"/>
              </a:rPr>
              <a:t>Zhu</a:t>
            </a:r>
            <a:endParaRPr lang="zh-CN" altLang="en-US" i="1" dirty="0" smtClean="0">
              <a:latin typeface="STFangsong" charset="-122"/>
              <a:ea typeface="STFangsong" charset="-122"/>
              <a:cs typeface="STFangsong" charset="-122"/>
            </a:endParaRPr>
          </a:p>
          <a:p>
            <a:r>
              <a:rPr lang="en-US" dirty="0" smtClean="0">
                <a:latin typeface="STFangsong" charset="-122"/>
                <a:ea typeface="STFangsong" charset="-122"/>
                <a:cs typeface="STFangsong" charset="-122"/>
              </a:rPr>
              <a:t>2017.01.13</a:t>
            </a:r>
            <a:endParaRPr lang="en-US" dirty="0">
              <a:latin typeface="STFangsong" charset="-122"/>
              <a:ea typeface="STFangsong" charset="-122"/>
              <a:cs typeface="STFangsong" charset="-122"/>
            </a:endParaRPr>
          </a:p>
        </p:txBody>
      </p:sp>
      <p:sp>
        <p:nvSpPr>
          <p:cNvPr id="2" name="灯片编号占位符 1"/>
          <p:cNvSpPr>
            <a:spLocks noGrp="1"/>
          </p:cNvSpPr>
          <p:nvPr>
            <p:ph type="sldNum" sz="quarter" idx="4294967295"/>
          </p:nvPr>
        </p:nvSpPr>
        <p:spPr>
          <a:xfrm>
            <a:off x="6770688" y="6356350"/>
            <a:ext cx="2373312" cy="365125"/>
          </a:xfrm>
        </p:spPr>
        <p:txBody>
          <a:bodyPr/>
          <a:lstStyle/>
          <a:p>
            <a:fld id="{A5E75403-9E37-4A6F-B8FD-80564EF0345E}" type="slidenum">
              <a:rPr lang="en-US" altLang="zh-CN" smtClean="0"/>
              <a:pPr/>
              <a:t>1</a:t>
            </a:fld>
            <a:endParaRPr lang="zh-CN" altLang="en-US"/>
          </a:p>
        </p:txBody>
      </p:sp>
    </p:spTree>
    <p:extLst>
      <p:ext uri="{BB962C8B-B14F-4D97-AF65-F5344CB8AC3E}">
        <p14:creationId xmlns:p14="http://schemas.microsoft.com/office/powerpoint/2010/main" val="755740529"/>
      </p:ext>
    </p:extLst>
  </p:cSld>
  <p:clrMapOvr>
    <a:masterClrMapping/>
  </p:clrMapOvr>
  <mc:AlternateContent xmlns:mc="http://schemas.openxmlformats.org/markup-compatibility/2006" xmlns:p14="http://schemas.microsoft.com/office/powerpoint/2010/main">
    <mc:Choice Requires="p14">
      <p:transition spd="slow" p14:dur="2000" advTm="4684"/>
    </mc:Choice>
    <mc:Fallback xmlns="">
      <p:transition spd="slow" advTm="4684"/>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97977" y="1102389"/>
            <a:ext cx="8017414" cy="4426540"/>
          </a:xfrm>
        </p:spPr>
        <p:txBody>
          <a:bodyPr>
            <a:normAutofit/>
          </a:bodyPr>
          <a:lstStyle/>
          <a:p>
            <a:r>
              <a:rPr lang="zh-CN" altLang="en-US" sz="2400" dirty="0"/>
              <a:t>内</a:t>
            </a:r>
            <a:r>
              <a:rPr lang="zh-CN" altLang="en-US" sz="2400" dirty="0" smtClean="0"/>
              <a:t>存块</a:t>
            </a:r>
            <a:r>
              <a:rPr lang="en-US" altLang="zh-CN" sz="2400" dirty="0" smtClean="0"/>
              <a:t>(memory</a:t>
            </a:r>
            <a:r>
              <a:rPr lang="zh-CN" altLang="en-US" sz="2400" dirty="0" smtClean="0"/>
              <a:t> </a:t>
            </a:r>
            <a:r>
              <a:rPr lang="en-US" altLang="zh-CN" sz="2400" dirty="0" smtClean="0"/>
              <a:t>chunk</a:t>
            </a:r>
            <a:r>
              <a:rPr lang="en-US" altLang="zh-CN" sz="2400" dirty="0"/>
              <a:t>)</a:t>
            </a:r>
            <a:r>
              <a:rPr lang="zh-CN" altLang="en-US" sz="2400" dirty="0" smtClean="0"/>
              <a:t>是在</a:t>
            </a:r>
            <a:r>
              <a:rPr lang="zh-CN" altLang="en-US" sz="2400" dirty="0"/>
              <a:t>全局堆和本地堆之间传输的基本</a:t>
            </a:r>
            <a:r>
              <a:rPr lang="zh-CN" altLang="en-US" sz="2400" dirty="0" smtClean="0"/>
              <a:t>单元</a:t>
            </a:r>
          </a:p>
          <a:p>
            <a:r>
              <a:rPr kumimoji="1" lang="zh-CN" altLang="en-US" sz="2400" dirty="0" smtClean="0"/>
              <a:t>每一个内存块都有一个大小类</a:t>
            </a:r>
            <a:r>
              <a:rPr kumimoji="1" lang="en-US" altLang="zh-CN" sz="2400" dirty="0" smtClean="0"/>
              <a:t>(size</a:t>
            </a:r>
            <a:r>
              <a:rPr kumimoji="1" lang="zh-CN" altLang="en-US" sz="2400" dirty="0" smtClean="0"/>
              <a:t> </a:t>
            </a:r>
            <a:r>
              <a:rPr kumimoji="1" lang="en-US" altLang="zh-CN" sz="2400" dirty="0" smtClean="0"/>
              <a:t>class)</a:t>
            </a:r>
            <a:r>
              <a:rPr kumimoji="1" lang="zh-CN" altLang="en-US" sz="2400" dirty="0" smtClean="0"/>
              <a:t>，块体根据这个大小类被划分成若干个数据块</a:t>
            </a:r>
            <a:r>
              <a:rPr kumimoji="1" lang="en-US" altLang="zh-CN" sz="2400" dirty="0" smtClean="0"/>
              <a:t>(block)</a:t>
            </a:r>
            <a:endParaRPr kumimoji="1" lang="en-US" altLang="zh-CN" sz="2400" dirty="0" smtClean="0"/>
          </a:p>
          <a:p>
            <a:r>
              <a:rPr lang="en-US" altLang="zh-CN" sz="2400" dirty="0" err="1" smtClean="0"/>
              <a:t>Wamalloc</a:t>
            </a:r>
            <a:r>
              <a:rPr lang="zh-CN" altLang="en-US" sz="2400" dirty="0" smtClean="0"/>
              <a:t>使用了两种类型的大小类</a:t>
            </a:r>
            <a:r>
              <a:rPr lang="en-US" altLang="zh-CN" sz="2400" dirty="0" smtClean="0"/>
              <a:t>: </a:t>
            </a:r>
            <a:r>
              <a:rPr lang="en-US" altLang="zh-CN" sz="2400" dirty="0"/>
              <a:t>small-span(16B, 24B, 32B,..., 256B), large-span(384B, 512B,..., 32768B, 49152B, 65536B) </a:t>
            </a:r>
            <a:endParaRPr kumimoji="1" lang="en-US" altLang="zh-CN" sz="2400" dirty="0" smtClean="0"/>
          </a:p>
          <a:p>
            <a:r>
              <a:rPr kumimoji="1" lang="zh-CN" altLang="en-US" sz="2400" dirty="0" smtClean="0"/>
              <a:t>为了简化设计，内存块有固定的大小</a:t>
            </a:r>
            <a:endParaRPr kumimoji="1" lang="en-US" altLang="zh-CN" sz="2400" dirty="0" smtClean="0"/>
          </a:p>
        </p:txBody>
      </p:sp>
      <p:sp>
        <p:nvSpPr>
          <p:cNvPr id="6" name="标题 1"/>
          <p:cNvSpPr txBox="1">
            <a:spLocks/>
          </p:cNvSpPr>
          <p:nvPr/>
        </p:nvSpPr>
        <p:spPr>
          <a:xfrm>
            <a:off x="182879" y="222069"/>
            <a:ext cx="8647611" cy="1008000"/>
          </a:xfrm>
          <a:prstGeom prst="rect">
            <a:avLst/>
          </a:prstGeom>
        </p:spPr>
        <p:txBody>
          <a:bodyPr vert="horz" lIns="91440" tIns="45720" rIns="91440" bIns="45720" rtlCol="0" anchor="ctr">
            <a:normAutofit/>
          </a:bodyPr>
          <a:lstStyle>
            <a:lvl1pPr algn="ctr" defTabSz="685800" rtl="0" eaLnBrk="1" latinLnBrk="0" hangingPunct="1">
              <a:lnSpc>
                <a:spcPct val="90000"/>
              </a:lnSpc>
              <a:spcBef>
                <a:spcPct val="0"/>
              </a:spcBef>
              <a:buNone/>
              <a:defRPr sz="4000" b="1" kern="1200" baseline="0">
                <a:solidFill>
                  <a:schemeClr val="tx1"/>
                </a:solidFill>
                <a:latin typeface="+mj-lt"/>
                <a:ea typeface="+mj-ea"/>
                <a:cs typeface="Segoe UI" panose="020B0502040204020203" pitchFamily="34" charset="0"/>
              </a:defRPr>
            </a:lvl1pPr>
          </a:lstStyle>
          <a:p>
            <a:r>
              <a:rPr lang="en-US" dirty="0" err="1" smtClean="0"/>
              <a:t>Wamalloc</a:t>
            </a:r>
            <a:r>
              <a:rPr lang="zh-CN" altLang="en-US" dirty="0" smtClean="0"/>
              <a:t>的设计</a:t>
            </a:r>
            <a:r>
              <a:rPr lang="en-US" dirty="0" smtClean="0"/>
              <a:t>(</a:t>
            </a:r>
            <a:r>
              <a:rPr lang="en-US" dirty="0" err="1" smtClean="0"/>
              <a:t>Cont</a:t>
            </a:r>
            <a:r>
              <a:rPr lang="en-US" dirty="0" smtClean="0"/>
              <a:t>’)</a:t>
            </a:r>
            <a:endParaRPr lang="en-US" dirty="0"/>
          </a:p>
        </p:txBody>
      </p:sp>
      <p:pic>
        <p:nvPicPr>
          <p:cNvPr id="2" name="图片 1"/>
          <p:cNvPicPr>
            <a:picLocks noChangeAspect="1"/>
          </p:cNvPicPr>
          <p:nvPr/>
        </p:nvPicPr>
        <p:blipFill>
          <a:blip r:embed="rId3"/>
          <a:stretch>
            <a:fillRect/>
          </a:stretch>
        </p:blipFill>
        <p:spPr>
          <a:xfrm>
            <a:off x="3670617" y="4627935"/>
            <a:ext cx="4699000" cy="2159000"/>
          </a:xfrm>
          <a:prstGeom prst="rect">
            <a:avLst/>
          </a:prstGeom>
        </p:spPr>
      </p:pic>
      <p:sp>
        <p:nvSpPr>
          <p:cNvPr id="8" name="文本框 7"/>
          <p:cNvSpPr txBox="1"/>
          <p:nvPr/>
        </p:nvSpPr>
        <p:spPr>
          <a:xfrm>
            <a:off x="4920698" y="6565612"/>
            <a:ext cx="1689886" cy="584775"/>
          </a:xfrm>
          <a:prstGeom prst="rect">
            <a:avLst/>
          </a:prstGeom>
          <a:noFill/>
        </p:spPr>
        <p:txBody>
          <a:bodyPr wrap="none" rtlCol="0">
            <a:spAutoFit/>
          </a:bodyPr>
          <a:lstStyle/>
          <a:p>
            <a:pPr algn="ctr"/>
            <a:r>
              <a:rPr kumimoji="1" lang="en-US" altLang="zh-CN" sz="1600" dirty="0" smtClean="0"/>
              <a:t>Chunk Structure</a:t>
            </a:r>
          </a:p>
          <a:p>
            <a:pPr algn="ctr"/>
            <a:endParaRPr kumimoji="1" lang="zh-CN" altLang="en-US" sz="1600" dirty="0" smtClean="0"/>
          </a:p>
        </p:txBody>
      </p:sp>
    </p:spTree>
    <p:extLst>
      <p:ext uri="{BB962C8B-B14F-4D97-AF65-F5344CB8AC3E}">
        <p14:creationId xmlns:p14="http://schemas.microsoft.com/office/powerpoint/2010/main" val="1899058025"/>
      </p:ext>
    </p:extLst>
  </p:cSld>
  <p:clrMapOvr>
    <a:masterClrMapping/>
  </p:clrMapOvr>
  <mc:AlternateContent xmlns:mc="http://schemas.openxmlformats.org/markup-compatibility/2006" xmlns:p14="http://schemas.microsoft.com/office/powerpoint/2010/main">
    <mc:Choice Requires="p14">
      <p:transition spd="slow" p14:dur="2000" advTm="63180"/>
    </mc:Choice>
    <mc:Fallback xmlns="">
      <p:transition spd="slow" advTm="63180"/>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本地堆</a:t>
            </a:r>
            <a:endParaRPr kumimoji="1" lang="zh-CN" altLang="en-US" dirty="0"/>
          </a:p>
        </p:txBody>
      </p:sp>
      <p:sp>
        <p:nvSpPr>
          <p:cNvPr id="3" name="内容占位符 2"/>
          <p:cNvSpPr>
            <a:spLocks noGrp="1"/>
          </p:cNvSpPr>
          <p:nvPr>
            <p:ph idx="1"/>
          </p:nvPr>
        </p:nvSpPr>
        <p:spPr>
          <a:xfrm>
            <a:off x="563334" y="1004781"/>
            <a:ext cx="7886700" cy="4426540"/>
          </a:xfrm>
        </p:spPr>
        <p:txBody>
          <a:bodyPr>
            <a:normAutofit fontScale="92500"/>
          </a:bodyPr>
          <a:lstStyle/>
          <a:p>
            <a:r>
              <a:rPr lang="zh-CN" altLang="en-US" dirty="0"/>
              <a:t>本地堆由每个</a:t>
            </a:r>
            <a:r>
              <a:rPr lang="zh-CN" altLang="en-US" dirty="0" smtClean="0"/>
              <a:t>线程</a:t>
            </a:r>
            <a:r>
              <a:rPr lang="zh-CN" altLang="en-US" dirty="0" smtClean="0"/>
              <a:t>各自</a:t>
            </a:r>
            <a:r>
              <a:rPr lang="zh-CN" altLang="en-US" dirty="0" smtClean="0"/>
              <a:t>维护，</a:t>
            </a:r>
            <a:r>
              <a:rPr lang="zh-CN" altLang="en-US" dirty="0" smtClean="0"/>
              <a:t>用它来找到合适的内存</a:t>
            </a:r>
            <a:r>
              <a:rPr lang="zh-CN" altLang="en-US" dirty="0" smtClean="0"/>
              <a:t>块</a:t>
            </a:r>
          </a:p>
          <a:p>
            <a:r>
              <a:rPr lang="zh-CN" altLang="en-US" dirty="0" smtClean="0"/>
              <a:t>在本地堆中的所有内存块可以被分为五类：</a:t>
            </a:r>
          </a:p>
          <a:p>
            <a:pPr lvl="1"/>
            <a:r>
              <a:rPr lang="en-US" altLang="zh-CN" dirty="0" smtClean="0"/>
              <a:t>in-use</a:t>
            </a:r>
            <a:endParaRPr lang="en-US" altLang="zh-CN" dirty="0" smtClean="0"/>
          </a:p>
          <a:p>
            <a:pPr lvl="1"/>
            <a:r>
              <a:rPr lang="en-US" altLang="zh-CN" dirty="0" smtClean="0"/>
              <a:t>full</a:t>
            </a:r>
          </a:p>
          <a:p>
            <a:pPr lvl="1"/>
            <a:r>
              <a:rPr lang="en-US" altLang="zh-CN" dirty="0" smtClean="0"/>
              <a:t>waiting </a:t>
            </a:r>
          </a:p>
          <a:p>
            <a:pPr lvl="1"/>
            <a:r>
              <a:rPr lang="en-US" altLang="zh-CN" dirty="0" smtClean="0"/>
              <a:t>not-available</a:t>
            </a:r>
          </a:p>
          <a:p>
            <a:pPr lvl="1"/>
            <a:r>
              <a:rPr lang="en-US" altLang="zh-CN" dirty="0" smtClean="0"/>
              <a:t>clean</a:t>
            </a:r>
            <a:endParaRPr lang="en-US" altLang="zh-CN" dirty="0"/>
          </a:p>
          <a:p>
            <a:endParaRPr kumimoji="1" lang="zh-CN" altLang="en-US" dirty="0"/>
          </a:p>
        </p:txBody>
      </p:sp>
      <p:sp>
        <p:nvSpPr>
          <p:cNvPr id="4" name="幻灯片编号占位符 3"/>
          <p:cNvSpPr>
            <a:spLocks noGrp="1"/>
          </p:cNvSpPr>
          <p:nvPr>
            <p:ph type="sldNum" sz="quarter" idx="12"/>
          </p:nvPr>
        </p:nvSpPr>
        <p:spPr/>
        <p:txBody>
          <a:bodyPr/>
          <a:lstStyle/>
          <a:p>
            <a:fld id="{A5E75403-9E37-4A6F-B8FD-80564EF0345E}" type="slidenum">
              <a:rPr lang="en-US" altLang="zh-CN" smtClean="0"/>
              <a:pPr/>
              <a:t>11</a:t>
            </a:fld>
            <a:endParaRPr lang="en-US" altLang="zh-CN" dirty="0"/>
          </a:p>
        </p:txBody>
      </p:sp>
      <p:pic>
        <p:nvPicPr>
          <p:cNvPr id="5" name="图片 4"/>
          <p:cNvPicPr>
            <a:picLocks noChangeAspect="1"/>
          </p:cNvPicPr>
          <p:nvPr/>
        </p:nvPicPr>
        <p:blipFill>
          <a:blip r:embed="rId3"/>
          <a:stretch>
            <a:fillRect/>
          </a:stretch>
        </p:blipFill>
        <p:spPr>
          <a:xfrm>
            <a:off x="3611315" y="3082916"/>
            <a:ext cx="5296017" cy="3638560"/>
          </a:xfrm>
          <a:prstGeom prst="rect">
            <a:avLst/>
          </a:prstGeom>
        </p:spPr>
      </p:pic>
    </p:spTree>
    <p:extLst>
      <p:ext uri="{BB962C8B-B14F-4D97-AF65-F5344CB8AC3E}">
        <p14:creationId xmlns:p14="http://schemas.microsoft.com/office/powerpoint/2010/main" val="1447395528"/>
      </p:ext>
    </p:extLst>
  </p:cSld>
  <p:clrMapOvr>
    <a:masterClrMapping/>
  </p:clrMapOvr>
  <mc:AlternateContent xmlns:mc="http://schemas.openxmlformats.org/markup-compatibility/2006" xmlns:p14="http://schemas.microsoft.com/office/powerpoint/2010/main">
    <mc:Choice Requires="p14">
      <p:transition spd="slow" p14:dur="2000" advTm="154304"/>
    </mc:Choice>
    <mc:Fallback xmlns="">
      <p:transition spd="slow" advTm="154304"/>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本地堆结构</a:t>
            </a:r>
            <a:endParaRPr kumimoji="1" lang="zh-CN" altLang="en-US" dirty="0"/>
          </a:p>
        </p:txBody>
      </p:sp>
      <p:sp>
        <p:nvSpPr>
          <p:cNvPr id="4" name="幻灯片编号占位符 3"/>
          <p:cNvSpPr>
            <a:spLocks noGrp="1"/>
          </p:cNvSpPr>
          <p:nvPr>
            <p:ph type="sldNum" sz="quarter" idx="12"/>
          </p:nvPr>
        </p:nvSpPr>
        <p:spPr/>
        <p:txBody>
          <a:bodyPr/>
          <a:lstStyle/>
          <a:p>
            <a:fld id="{A5E75403-9E37-4A6F-B8FD-80564EF0345E}" type="slidenum">
              <a:rPr lang="en-US" altLang="zh-CN" smtClean="0"/>
              <a:pPr/>
              <a:t>12</a:t>
            </a:fld>
            <a:endParaRPr lang="en-US" altLang="zh-CN" dirty="0"/>
          </a:p>
        </p:txBody>
      </p:sp>
      <p:pic>
        <p:nvPicPr>
          <p:cNvPr id="5" name="图片 4"/>
          <p:cNvPicPr>
            <a:picLocks noChangeAspect="1"/>
          </p:cNvPicPr>
          <p:nvPr/>
        </p:nvPicPr>
        <p:blipFill>
          <a:blip r:embed="rId3"/>
          <a:stretch>
            <a:fillRect/>
          </a:stretch>
        </p:blipFill>
        <p:spPr>
          <a:xfrm>
            <a:off x="636960" y="2087869"/>
            <a:ext cx="8270372" cy="3000149"/>
          </a:xfrm>
          <a:prstGeom prst="rect">
            <a:avLst/>
          </a:prstGeom>
        </p:spPr>
      </p:pic>
    </p:spTree>
    <p:extLst>
      <p:ext uri="{BB962C8B-B14F-4D97-AF65-F5344CB8AC3E}">
        <p14:creationId xmlns:p14="http://schemas.microsoft.com/office/powerpoint/2010/main" val="1499150323"/>
      </p:ext>
    </p:extLst>
  </p:cSld>
  <p:clrMapOvr>
    <a:masterClrMapping/>
  </p:clrMapOvr>
  <mc:AlternateContent xmlns:mc="http://schemas.openxmlformats.org/markup-compatibility/2006" xmlns:p14="http://schemas.microsoft.com/office/powerpoint/2010/main">
    <mc:Choice Requires="p14">
      <p:transition spd="slow" p14:dur="2000" advTm="7439"/>
    </mc:Choice>
    <mc:Fallback xmlns="">
      <p:transition spd="slow" advTm="7439"/>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全局堆</a:t>
            </a:r>
            <a:endParaRPr kumimoji="1" lang="zh-CN" altLang="en-US" dirty="0"/>
          </a:p>
        </p:txBody>
      </p:sp>
      <p:sp>
        <p:nvSpPr>
          <p:cNvPr id="3" name="内容占位符 2"/>
          <p:cNvSpPr>
            <a:spLocks noGrp="1"/>
          </p:cNvSpPr>
          <p:nvPr>
            <p:ph idx="1"/>
          </p:nvPr>
        </p:nvSpPr>
        <p:spPr>
          <a:xfrm>
            <a:off x="628650" y="1750423"/>
            <a:ext cx="8396080" cy="4426540"/>
          </a:xfrm>
        </p:spPr>
        <p:txBody>
          <a:bodyPr/>
          <a:lstStyle/>
          <a:p>
            <a:r>
              <a:rPr lang="zh-CN" altLang="en-US" dirty="0" smtClean="0"/>
              <a:t>全局堆维护从操作系统获取的所有内存</a:t>
            </a:r>
            <a:endParaRPr lang="en-US" altLang="zh-CN" dirty="0"/>
          </a:p>
          <a:p>
            <a:endParaRPr kumimoji="1" lang="zh-CN" altLang="en-US" dirty="0"/>
          </a:p>
        </p:txBody>
      </p:sp>
      <p:sp>
        <p:nvSpPr>
          <p:cNvPr id="4" name="幻灯片编号占位符 3"/>
          <p:cNvSpPr>
            <a:spLocks noGrp="1"/>
          </p:cNvSpPr>
          <p:nvPr>
            <p:ph type="sldNum" sz="quarter" idx="12"/>
          </p:nvPr>
        </p:nvSpPr>
        <p:spPr/>
        <p:txBody>
          <a:bodyPr/>
          <a:lstStyle/>
          <a:p>
            <a:fld id="{A5E75403-9E37-4A6F-B8FD-80564EF0345E}" type="slidenum">
              <a:rPr lang="en-US" altLang="zh-CN" smtClean="0"/>
              <a:pPr/>
              <a:t>13</a:t>
            </a:fld>
            <a:endParaRPr lang="en-US" altLang="zh-CN" dirty="0"/>
          </a:p>
        </p:txBody>
      </p:sp>
      <p:pic>
        <p:nvPicPr>
          <p:cNvPr id="5" name="图片 4"/>
          <p:cNvPicPr>
            <a:picLocks noChangeAspect="1"/>
          </p:cNvPicPr>
          <p:nvPr/>
        </p:nvPicPr>
        <p:blipFill>
          <a:blip r:embed="rId3"/>
          <a:stretch>
            <a:fillRect/>
          </a:stretch>
        </p:blipFill>
        <p:spPr>
          <a:xfrm>
            <a:off x="1162602" y="3373505"/>
            <a:ext cx="6747193" cy="1900859"/>
          </a:xfrm>
          <a:prstGeom prst="rect">
            <a:avLst/>
          </a:prstGeom>
        </p:spPr>
      </p:pic>
      <p:sp>
        <p:nvSpPr>
          <p:cNvPr id="6" name="文本框 5"/>
          <p:cNvSpPr txBox="1"/>
          <p:nvPr/>
        </p:nvSpPr>
        <p:spPr>
          <a:xfrm>
            <a:off x="2678345" y="5211758"/>
            <a:ext cx="2148345" cy="338554"/>
          </a:xfrm>
          <a:prstGeom prst="rect">
            <a:avLst/>
          </a:prstGeom>
          <a:noFill/>
        </p:spPr>
        <p:txBody>
          <a:bodyPr wrap="none" rtlCol="0">
            <a:spAutoFit/>
          </a:bodyPr>
          <a:lstStyle/>
          <a:p>
            <a:pPr algn="ctr"/>
            <a:r>
              <a:rPr kumimoji="1" lang="en-US" altLang="zh-CN" sz="1600" dirty="0" smtClean="0"/>
              <a:t>Global heap structure</a:t>
            </a:r>
            <a:endParaRPr kumimoji="1" lang="zh-CN" altLang="en-US" sz="1600" dirty="0" smtClean="0"/>
          </a:p>
        </p:txBody>
      </p:sp>
    </p:spTree>
    <p:extLst>
      <p:ext uri="{BB962C8B-B14F-4D97-AF65-F5344CB8AC3E}">
        <p14:creationId xmlns:p14="http://schemas.microsoft.com/office/powerpoint/2010/main" val="518434573"/>
      </p:ext>
    </p:extLst>
  </p:cSld>
  <p:clrMapOvr>
    <a:masterClrMapping/>
  </p:clrMapOvr>
  <mc:AlternateContent xmlns:mc="http://schemas.openxmlformats.org/markup-compatibility/2006" xmlns:p14="http://schemas.microsoft.com/office/powerpoint/2010/main">
    <mc:Choice Requires="p14">
      <p:transition spd="slow" p14:dur="2000" advTm="15981"/>
    </mc:Choice>
    <mc:Fallback xmlns="">
      <p:transition spd="slow" advTm="15981"/>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5E75403-9E37-4A6F-B8FD-80564EF0345E}" type="slidenum">
              <a:rPr lang="en-US" altLang="zh-CN" smtClean="0"/>
              <a:pPr/>
              <a:t>14</a:t>
            </a:fld>
            <a:endParaRPr lang="en-US" altLang="zh-CN" dirty="0"/>
          </a:p>
        </p:txBody>
      </p:sp>
      <p:sp>
        <p:nvSpPr>
          <p:cNvPr id="2" name="标题 1"/>
          <p:cNvSpPr>
            <a:spLocks noGrp="1"/>
          </p:cNvSpPr>
          <p:nvPr>
            <p:ph type="title"/>
          </p:nvPr>
        </p:nvSpPr>
        <p:spPr/>
        <p:txBody>
          <a:bodyPr/>
          <a:lstStyle/>
          <a:p>
            <a:r>
              <a:rPr lang="en-US" dirty="0" err="1" smtClean="0">
                <a:solidFill>
                  <a:schemeClr val="tx1"/>
                </a:solidFill>
              </a:rPr>
              <a:t>Wamalloc</a:t>
            </a:r>
            <a:r>
              <a:rPr lang="zh-CN" altLang="en-US" dirty="0" smtClean="0">
                <a:solidFill>
                  <a:schemeClr val="tx1"/>
                </a:solidFill>
              </a:rPr>
              <a:t>的设计</a:t>
            </a:r>
            <a:r>
              <a:rPr lang="en-US" dirty="0" smtClean="0">
                <a:solidFill>
                  <a:schemeClr val="tx1"/>
                </a:solidFill>
              </a:rPr>
              <a:t>(</a:t>
            </a:r>
            <a:r>
              <a:rPr lang="en-US" dirty="0" err="1" smtClean="0">
                <a:solidFill>
                  <a:schemeClr val="tx1"/>
                </a:solidFill>
              </a:rPr>
              <a:t>Cont</a:t>
            </a:r>
            <a:r>
              <a:rPr lang="en-US" dirty="0" smtClean="0">
                <a:solidFill>
                  <a:schemeClr val="tx1"/>
                </a:solidFill>
              </a:rPr>
              <a:t>’)</a:t>
            </a:r>
            <a:endParaRPr lang="en-US" dirty="0">
              <a:solidFill>
                <a:schemeClr val="tx1"/>
              </a:solidFill>
            </a:endParaRPr>
          </a:p>
        </p:txBody>
      </p:sp>
      <p:sp>
        <p:nvSpPr>
          <p:cNvPr id="13" name="内容占位符 4"/>
          <p:cNvSpPr txBox="1">
            <a:spLocks/>
          </p:cNvSpPr>
          <p:nvPr/>
        </p:nvSpPr>
        <p:spPr>
          <a:xfrm>
            <a:off x="628650" y="1750423"/>
            <a:ext cx="8396080" cy="4690134"/>
          </a:xfrm>
          <a:prstGeom prst="rect">
            <a:avLst/>
          </a:prstGeom>
        </p:spPr>
        <p:txBody>
          <a:bodyPr>
            <a:normAutofit fontScale="92500" lnSpcReduction="10000"/>
          </a:bodyPr>
          <a:lst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zh-CN" altLang="en-US" dirty="0" smtClean="0"/>
              <a:t>在不同层级用不同的损耗均衡策略</a:t>
            </a:r>
          </a:p>
          <a:p>
            <a:pPr lvl="1"/>
            <a:r>
              <a:rPr lang="zh-CN" altLang="en-US" i="1" dirty="0" smtClean="0"/>
              <a:t>数据块级别</a:t>
            </a:r>
            <a:r>
              <a:rPr lang="en-US" altLang="zh-CN" i="1" dirty="0" smtClean="0"/>
              <a:t>: </a:t>
            </a:r>
            <a:r>
              <a:rPr lang="en-US" altLang="zh-CN" dirty="0" smtClean="0"/>
              <a:t>FIFO </a:t>
            </a:r>
            <a:r>
              <a:rPr lang="en-US" altLang="zh-CN" dirty="0" smtClean="0"/>
              <a:t>queue</a:t>
            </a:r>
            <a:r>
              <a:rPr lang="zh-CN" altLang="en-US" dirty="0" smtClean="0"/>
              <a:t>较合适</a:t>
            </a:r>
            <a:r>
              <a:rPr lang="en-US" altLang="zh-CN" dirty="0" smtClean="0"/>
              <a:t> </a:t>
            </a:r>
            <a:endParaRPr lang="en-US" altLang="zh-CN" dirty="0" smtClean="0"/>
          </a:p>
          <a:p>
            <a:pPr lvl="1"/>
            <a:r>
              <a:rPr lang="zh-CN" altLang="en-US" i="1" dirty="0" smtClean="0"/>
              <a:t>本地堆级别</a:t>
            </a:r>
            <a:r>
              <a:rPr lang="en-US" altLang="zh-CN" i="1" dirty="0" smtClean="0"/>
              <a:t>: </a:t>
            </a:r>
            <a:endParaRPr lang="en-US" altLang="zh-CN" i="1" dirty="0" smtClean="0"/>
          </a:p>
          <a:p>
            <a:pPr lvl="2"/>
            <a:r>
              <a:rPr lang="en-US" altLang="zh-CN" i="1" dirty="0" smtClean="0"/>
              <a:t>FIFO </a:t>
            </a:r>
            <a:r>
              <a:rPr lang="en-US" altLang="zh-CN" i="1" dirty="0" smtClean="0"/>
              <a:t>queue</a:t>
            </a:r>
            <a:r>
              <a:rPr lang="zh-CN" altLang="en-US" i="1" dirty="0" smtClean="0"/>
              <a:t>较合适</a:t>
            </a:r>
            <a:endParaRPr lang="en-US" altLang="zh-CN" i="1" dirty="0" smtClean="0"/>
          </a:p>
          <a:p>
            <a:pPr lvl="2"/>
            <a:r>
              <a:rPr lang="zh-CN" altLang="en-US" i="1" dirty="0" smtClean="0"/>
              <a:t>先用</a:t>
            </a:r>
            <a:r>
              <a:rPr lang="en-US" altLang="zh-CN" i="1" dirty="0" smtClean="0"/>
              <a:t>waiting</a:t>
            </a:r>
            <a:r>
              <a:rPr lang="zh-CN" altLang="en-US" i="1" dirty="0" smtClean="0"/>
              <a:t>内存块，再用</a:t>
            </a:r>
            <a:r>
              <a:rPr lang="en-US" altLang="zh-CN" i="1" dirty="0" smtClean="0"/>
              <a:t>clean</a:t>
            </a:r>
            <a:r>
              <a:rPr lang="zh-CN" altLang="en-US" i="1" dirty="0" smtClean="0"/>
              <a:t>内存块</a:t>
            </a:r>
            <a:endParaRPr lang="en-US" altLang="zh-CN" i="1" dirty="0" smtClean="0"/>
          </a:p>
          <a:p>
            <a:pPr lvl="2"/>
            <a:r>
              <a:rPr lang="zh-CN" altLang="en-US" i="1" dirty="0" smtClean="0"/>
              <a:t>针对每一个内存块，维护一个</a:t>
            </a:r>
            <a:r>
              <a:rPr lang="en-US" altLang="zh-CN" i="1" dirty="0" smtClean="0"/>
              <a:t>wear-aware</a:t>
            </a:r>
            <a:r>
              <a:rPr lang="zh-CN" altLang="en-US" i="1" dirty="0" smtClean="0"/>
              <a:t>变量，如果它达到了阈值，变为</a:t>
            </a:r>
            <a:r>
              <a:rPr lang="en-US" altLang="zh-CN" i="1" dirty="0" smtClean="0"/>
              <a:t>not-available</a:t>
            </a:r>
            <a:endParaRPr lang="en-US" altLang="zh-CN" i="1" dirty="0" smtClean="0"/>
          </a:p>
          <a:p>
            <a:pPr lvl="1"/>
            <a:r>
              <a:rPr lang="zh-CN" altLang="en-US" i="1" dirty="0" smtClean="0"/>
              <a:t>全局堆级别</a:t>
            </a:r>
            <a:r>
              <a:rPr lang="en-US" altLang="zh-CN" i="1" dirty="0" smtClean="0"/>
              <a:t>:</a:t>
            </a:r>
            <a:endParaRPr lang="en-US" altLang="zh-CN" i="1" dirty="0" smtClean="0"/>
          </a:p>
          <a:p>
            <a:pPr lvl="2"/>
            <a:r>
              <a:rPr lang="zh-CN" altLang="en-US" dirty="0" smtClean="0"/>
              <a:t>为了找到最小分配次数的内存块，维护了一个由最小化堆实现的优先级队列</a:t>
            </a:r>
            <a:endParaRPr lang="zh-CN" altLang="en-US" dirty="0" smtClean="0"/>
          </a:p>
          <a:p>
            <a:pPr lvl="2"/>
            <a:r>
              <a:rPr lang="zh-CN" altLang="en-US" dirty="0" smtClean="0"/>
              <a:t>内存块不会同步地移动到全局堆，相反，真正的工作将由回收线程异步地执行</a:t>
            </a:r>
            <a:endParaRPr lang="en-US" altLang="zh-CN" dirty="0"/>
          </a:p>
          <a:p>
            <a:pPr lvl="2"/>
            <a:endParaRPr lang="en-US" altLang="zh-CN" dirty="0"/>
          </a:p>
          <a:p>
            <a:pPr lvl="2"/>
            <a:endParaRPr lang="en-US" altLang="zh-CN" dirty="0"/>
          </a:p>
          <a:p>
            <a:pPr lvl="1"/>
            <a:endParaRPr lang="en-US" altLang="zh-CN" dirty="0"/>
          </a:p>
          <a:p>
            <a:pPr lvl="1"/>
            <a:endParaRPr lang="en-US" altLang="zh-CN" dirty="0"/>
          </a:p>
        </p:txBody>
      </p:sp>
    </p:spTree>
    <p:extLst>
      <p:ext uri="{BB962C8B-B14F-4D97-AF65-F5344CB8AC3E}">
        <p14:creationId xmlns:p14="http://schemas.microsoft.com/office/powerpoint/2010/main" val="1970090192"/>
      </p:ext>
    </p:extLst>
  </p:cSld>
  <p:clrMapOvr>
    <a:masterClrMapping/>
  </p:clrMapOvr>
  <mc:AlternateContent xmlns:mc="http://schemas.openxmlformats.org/markup-compatibility/2006" xmlns:p14="http://schemas.microsoft.com/office/powerpoint/2010/main">
    <mc:Choice Requires="p14">
      <p:transition spd="slow" p14:dur="2000" advTm="146902"/>
    </mc:Choice>
    <mc:Fallback xmlns="">
      <p:transition spd="slow" advTm="146902"/>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A5E75403-9E37-4A6F-B8FD-80564EF0345E}" type="slidenum">
              <a:rPr lang="en-US" altLang="zh-CN" smtClean="0"/>
              <a:pPr/>
              <a:t>15</a:t>
            </a:fld>
            <a:endParaRPr lang="zh-CN" altLang="en-US"/>
          </a:p>
        </p:txBody>
      </p:sp>
      <p:sp>
        <p:nvSpPr>
          <p:cNvPr id="4" name="标题 2"/>
          <p:cNvSpPr>
            <a:spLocks noGrp="1"/>
          </p:cNvSpPr>
          <p:nvPr>
            <p:ph type="title"/>
          </p:nvPr>
        </p:nvSpPr>
        <p:spPr>
          <a:xfrm>
            <a:off x="516835" y="222069"/>
            <a:ext cx="8313655" cy="1008000"/>
          </a:xfrm>
        </p:spPr>
        <p:txBody>
          <a:bodyPr>
            <a:normAutofit/>
          </a:bodyPr>
          <a:lstStyle/>
          <a:p>
            <a:r>
              <a:rPr lang="zh-CN" altLang="en-US" dirty="0" smtClean="0"/>
              <a:t>分配</a:t>
            </a:r>
            <a:r>
              <a:rPr lang="en-US" altLang="zh-CN" dirty="0" smtClean="0"/>
              <a:t>/</a:t>
            </a:r>
            <a:r>
              <a:rPr lang="zh-CN" altLang="en-US" dirty="0" smtClean="0"/>
              <a:t>释放算法</a:t>
            </a:r>
            <a:endParaRPr lang="en-US" dirty="0"/>
          </a:p>
        </p:txBody>
      </p:sp>
      <p:sp>
        <p:nvSpPr>
          <p:cNvPr id="5" name="内容占位符 4"/>
          <p:cNvSpPr txBox="1">
            <a:spLocks/>
          </p:cNvSpPr>
          <p:nvPr/>
        </p:nvSpPr>
        <p:spPr>
          <a:xfrm>
            <a:off x="628650" y="1750423"/>
            <a:ext cx="8396080" cy="4690134"/>
          </a:xfrm>
          <a:prstGeom prst="rect">
            <a:avLst/>
          </a:prstGeom>
        </p:spPr>
        <p:txBody>
          <a:bodyPr>
            <a:normAutofit/>
          </a:bodyPr>
          <a:lst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zh-CN" altLang="en-US" dirty="0" smtClean="0"/>
              <a:t>分配实现</a:t>
            </a:r>
            <a:r>
              <a:rPr lang="en-US" altLang="zh-CN" dirty="0" smtClean="0"/>
              <a:t>:</a:t>
            </a:r>
            <a:endParaRPr lang="en-US" altLang="zh-CN" dirty="0" smtClean="0"/>
          </a:p>
          <a:p>
            <a:pPr lvl="1"/>
            <a:r>
              <a:rPr lang="zh-CN" altLang="en-US" sz="2200" dirty="0" smtClean="0"/>
              <a:t>由参数得到大小类，用这个大小类找到当前的</a:t>
            </a:r>
            <a:r>
              <a:rPr lang="en-US" altLang="zh-CN" sz="2200" dirty="0" smtClean="0"/>
              <a:t>in-use</a:t>
            </a:r>
            <a:r>
              <a:rPr lang="zh-CN" altLang="en-US" sz="2200" dirty="0" smtClean="0"/>
              <a:t>内存块，在此内存块中分配数据块</a:t>
            </a:r>
            <a:endParaRPr lang="zh-CN" altLang="en-US" sz="2200" dirty="0" smtClean="0"/>
          </a:p>
          <a:p>
            <a:pPr lvl="1"/>
            <a:r>
              <a:rPr lang="zh-CN" altLang="en-US" sz="2200" dirty="0" smtClean="0"/>
              <a:t>如果该内存块状态是</a:t>
            </a:r>
            <a:r>
              <a:rPr lang="en-US" altLang="zh-CN" sz="2200" dirty="0" smtClean="0"/>
              <a:t>full</a:t>
            </a:r>
            <a:r>
              <a:rPr lang="zh-CN" altLang="en-US" sz="2200" dirty="0" smtClean="0"/>
              <a:t>，寻找一个</a:t>
            </a:r>
            <a:r>
              <a:rPr lang="en-US" altLang="zh-CN" sz="2200" dirty="0" smtClean="0"/>
              <a:t>waiting/clean</a:t>
            </a:r>
            <a:r>
              <a:rPr lang="zh-CN" altLang="en-US" sz="2200" dirty="0" smtClean="0"/>
              <a:t>块</a:t>
            </a:r>
            <a:endParaRPr lang="en-US" altLang="zh-CN" sz="2200" dirty="0" smtClean="0"/>
          </a:p>
          <a:p>
            <a:pPr lvl="1"/>
            <a:r>
              <a:rPr lang="en-US" altLang="zh-CN" sz="2200" dirty="0"/>
              <a:t> </a:t>
            </a:r>
            <a:r>
              <a:rPr lang="zh-CN" altLang="en-US" sz="2200" dirty="0" smtClean="0"/>
              <a:t>否则，向全局堆申请内存块</a:t>
            </a:r>
            <a:endParaRPr lang="en-US" altLang="zh-CN" sz="2200" dirty="0" smtClean="0"/>
          </a:p>
          <a:p>
            <a:r>
              <a:rPr lang="zh-CN" altLang="en-US" dirty="0" smtClean="0"/>
              <a:t>释放实现</a:t>
            </a:r>
            <a:r>
              <a:rPr lang="en-US" altLang="zh-CN" dirty="0" smtClean="0"/>
              <a:t>:</a:t>
            </a:r>
            <a:endParaRPr lang="zh-CN" altLang="en-US" dirty="0" smtClean="0"/>
          </a:p>
          <a:p>
            <a:pPr lvl="1"/>
            <a:r>
              <a:rPr lang="zh-CN" altLang="en-US" sz="2200" dirty="0" smtClean="0"/>
              <a:t>将数据块放到由内存块维护的</a:t>
            </a:r>
            <a:r>
              <a:rPr lang="en-US" altLang="zh-CN" sz="2200" dirty="0" smtClean="0"/>
              <a:t>FIFO</a:t>
            </a:r>
            <a:r>
              <a:rPr lang="zh-CN" altLang="en-US" sz="2200" dirty="0" smtClean="0"/>
              <a:t>队列中</a:t>
            </a:r>
            <a:endParaRPr lang="en-US" altLang="zh-CN" sz="2200" dirty="0" smtClean="0"/>
          </a:p>
          <a:p>
            <a:pPr lvl="1"/>
            <a:r>
              <a:rPr lang="zh-CN" altLang="en-US" sz="2200" dirty="0" smtClean="0"/>
              <a:t>如果释放前状态是</a:t>
            </a:r>
            <a:r>
              <a:rPr lang="en-US" altLang="zh-CN" sz="2200" dirty="0" smtClean="0"/>
              <a:t>full</a:t>
            </a:r>
            <a:r>
              <a:rPr lang="zh-CN" altLang="en-US" sz="2200" dirty="0" smtClean="0"/>
              <a:t>，则变为</a:t>
            </a:r>
            <a:r>
              <a:rPr lang="en-US" altLang="zh-CN" sz="2200" dirty="0" smtClean="0"/>
              <a:t>waiting</a:t>
            </a:r>
            <a:endParaRPr lang="zh-CN" altLang="en-US" sz="2200" dirty="0" smtClean="0"/>
          </a:p>
          <a:p>
            <a:pPr lvl="1"/>
            <a:r>
              <a:rPr lang="zh-CN" altLang="en-US" sz="2200" dirty="0" smtClean="0"/>
              <a:t>如果释放后状态是</a:t>
            </a:r>
            <a:r>
              <a:rPr lang="en-US" altLang="zh-CN" sz="2200" dirty="0" smtClean="0"/>
              <a:t>clean</a:t>
            </a:r>
            <a:r>
              <a:rPr lang="zh-CN" altLang="en-US" sz="2200" dirty="0" smtClean="0"/>
              <a:t>，则将此块移动到</a:t>
            </a:r>
            <a:r>
              <a:rPr lang="en-US" altLang="zh-CN" sz="2200" dirty="0" smtClean="0"/>
              <a:t>clean</a:t>
            </a:r>
            <a:r>
              <a:rPr lang="zh-CN" altLang="en-US" sz="2200" dirty="0" smtClean="0"/>
              <a:t>列表中</a:t>
            </a:r>
            <a:endParaRPr lang="en-US" altLang="zh-CN" sz="2200" dirty="0" smtClean="0"/>
          </a:p>
          <a:p>
            <a:pPr lvl="2"/>
            <a:endParaRPr lang="en-US" altLang="zh-CN" dirty="0"/>
          </a:p>
          <a:p>
            <a:pPr lvl="2"/>
            <a:endParaRPr lang="en-US" altLang="zh-CN" dirty="0"/>
          </a:p>
          <a:p>
            <a:pPr lvl="1"/>
            <a:endParaRPr lang="en-US" altLang="zh-CN" dirty="0"/>
          </a:p>
          <a:p>
            <a:pPr lvl="1"/>
            <a:endParaRPr lang="en-US" altLang="zh-CN" dirty="0"/>
          </a:p>
        </p:txBody>
      </p:sp>
    </p:spTree>
    <p:extLst>
      <p:ext uri="{BB962C8B-B14F-4D97-AF65-F5344CB8AC3E}">
        <p14:creationId xmlns:p14="http://schemas.microsoft.com/office/powerpoint/2010/main" val="1595371198"/>
      </p:ext>
    </p:extLst>
  </p:cSld>
  <p:clrMapOvr>
    <a:masterClrMapping/>
  </p:clrMapOvr>
  <mc:AlternateContent xmlns:mc="http://schemas.openxmlformats.org/markup-compatibility/2006" xmlns:p14="http://schemas.microsoft.com/office/powerpoint/2010/main">
    <mc:Choice Requires="p14">
      <p:transition spd="slow" p14:dur="2000" advTm="50276"/>
    </mc:Choice>
    <mc:Fallback xmlns="">
      <p:transition spd="slow" advTm="50276"/>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A5E75403-9E37-4A6F-B8FD-80564EF0345E}" type="slidenum">
              <a:rPr lang="en-US" altLang="zh-CN" smtClean="0"/>
              <a:pPr/>
              <a:t>16</a:t>
            </a:fld>
            <a:endParaRPr lang="zh-CN" altLang="en-US"/>
          </a:p>
        </p:txBody>
      </p:sp>
      <p:sp>
        <p:nvSpPr>
          <p:cNvPr id="3" name="标题 2"/>
          <p:cNvSpPr>
            <a:spLocks noGrp="1"/>
          </p:cNvSpPr>
          <p:nvPr>
            <p:ph type="title"/>
          </p:nvPr>
        </p:nvSpPr>
        <p:spPr>
          <a:xfrm>
            <a:off x="182879" y="222069"/>
            <a:ext cx="8647611" cy="1008000"/>
          </a:xfrm>
        </p:spPr>
        <p:txBody>
          <a:bodyPr>
            <a:normAutofit/>
          </a:bodyPr>
          <a:lstStyle/>
          <a:p>
            <a:r>
              <a:rPr lang="en-US" altLang="zh-CN" dirty="0" smtClean="0"/>
              <a:t> </a:t>
            </a:r>
            <a:r>
              <a:rPr lang="zh-CN" altLang="en-US" dirty="0" smtClean="0"/>
              <a:t>分配</a:t>
            </a:r>
            <a:r>
              <a:rPr lang="en-US" altLang="zh-CN" dirty="0" smtClean="0"/>
              <a:t>/</a:t>
            </a:r>
            <a:r>
              <a:rPr lang="zh-CN" altLang="en-US" dirty="0" smtClean="0"/>
              <a:t>释放伪代码</a:t>
            </a:r>
            <a:endParaRPr lang="en-US" dirty="0"/>
          </a:p>
        </p:txBody>
      </p:sp>
      <p:pic>
        <p:nvPicPr>
          <p:cNvPr id="11" name="图片 10"/>
          <p:cNvPicPr>
            <a:picLocks noChangeAspect="1"/>
          </p:cNvPicPr>
          <p:nvPr/>
        </p:nvPicPr>
        <p:blipFill>
          <a:blip r:embed="rId3"/>
          <a:stretch>
            <a:fillRect/>
          </a:stretch>
        </p:blipFill>
        <p:spPr>
          <a:xfrm>
            <a:off x="4992981" y="1443709"/>
            <a:ext cx="3911600" cy="2349500"/>
          </a:xfrm>
          <a:prstGeom prst="rect">
            <a:avLst/>
          </a:prstGeom>
        </p:spPr>
      </p:pic>
      <p:pic>
        <p:nvPicPr>
          <p:cNvPr id="4" name="图片 3"/>
          <p:cNvPicPr>
            <a:picLocks noChangeAspect="1"/>
          </p:cNvPicPr>
          <p:nvPr/>
        </p:nvPicPr>
        <p:blipFill>
          <a:blip r:embed="rId4"/>
          <a:stretch>
            <a:fillRect/>
          </a:stretch>
        </p:blipFill>
        <p:spPr>
          <a:xfrm>
            <a:off x="0" y="1443709"/>
            <a:ext cx="4996109" cy="4912642"/>
          </a:xfrm>
          <a:prstGeom prst="rect">
            <a:avLst/>
          </a:prstGeom>
        </p:spPr>
      </p:pic>
    </p:spTree>
    <p:extLst>
      <p:ext uri="{BB962C8B-B14F-4D97-AF65-F5344CB8AC3E}">
        <p14:creationId xmlns:p14="http://schemas.microsoft.com/office/powerpoint/2010/main" val="2657972890"/>
      </p:ext>
    </p:extLst>
  </p:cSld>
  <p:clrMapOvr>
    <a:masterClrMapping/>
  </p:clrMapOvr>
  <mc:AlternateContent xmlns:mc="http://schemas.openxmlformats.org/markup-compatibility/2006" xmlns:p14="http://schemas.microsoft.com/office/powerpoint/2010/main">
    <mc:Choice Requires="p14">
      <p:transition spd="slow" p14:dur="2000" advTm="17400"/>
    </mc:Choice>
    <mc:Fallback xmlns="">
      <p:transition spd="slow" advTm="17400"/>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4"/>
          <p:cNvSpPr>
            <a:spLocks noGrp="1"/>
          </p:cNvSpPr>
          <p:nvPr>
            <p:ph type="title"/>
          </p:nvPr>
        </p:nvSpPr>
        <p:spPr>
          <a:xfrm>
            <a:off x="182879" y="222068"/>
            <a:ext cx="8647611" cy="1008000"/>
          </a:xfrm>
        </p:spPr>
        <p:txBody>
          <a:bodyPr/>
          <a:lstStyle/>
          <a:p>
            <a:r>
              <a:rPr lang="zh-CN" altLang="en-US" dirty="0" smtClean="0"/>
              <a:t>目录</a:t>
            </a:r>
            <a:endParaRPr lang="en-US" dirty="0"/>
          </a:p>
        </p:txBody>
      </p:sp>
      <p:sp>
        <p:nvSpPr>
          <p:cNvPr id="8" name="内容占位符 4"/>
          <p:cNvSpPr txBox="1">
            <a:spLocks/>
          </p:cNvSpPr>
          <p:nvPr/>
        </p:nvSpPr>
        <p:spPr>
          <a:xfrm>
            <a:off x="628650" y="1750423"/>
            <a:ext cx="10981459" cy="4690134"/>
          </a:xfrm>
          <a:prstGeom prst="rect">
            <a:avLst/>
          </a:prstGeom>
        </p:spPr>
        <p:txBody>
          <a:bodyPr vert="horz" lIns="91440" tIns="45720" rIns="91440" bIns="45720" rtlCol="0">
            <a:normAutofit/>
          </a:bodyPr>
          <a:lstStyle>
            <a:lvl1pPr marL="0" indent="0" algn="l" defTabSz="685800" rtl="0" eaLnBrk="1" latinLnBrk="0" hangingPunct="1">
              <a:lnSpc>
                <a:spcPct val="100000"/>
              </a:lnSpc>
              <a:spcBef>
                <a:spcPts val="300"/>
              </a:spcBef>
              <a:spcAft>
                <a:spcPts val="1200"/>
              </a:spcAft>
              <a:buSzPct val="80000"/>
              <a:buFont typeface="Wingdings" panose="05000000000000000000" pitchFamily="2" charset="2"/>
              <a:buNone/>
              <a:defRPr sz="1800" kern="1200" baseline="0">
                <a:solidFill>
                  <a:schemeClr val="tx1">
                    <a:tint val="75000"/>
                  </a:schemeClr>
                </a:solidFill>
                <a:latin typeface="+mn-lt"/>
                <a:ea typeface="+mn-ea"/>
                <a:cs typeface="Segoe UI" panose="020B0502040204020203" pitchFamily="34" charset="0"/>
              </a:defRPr>
            </a:lvl1pPr>
            <a:lvl2pPr marL="342900" indent="0" algn="l" defTabSz="685800" rtl="0" eaLnBrk="1" latinLnBrk="0" hangingPunct="1">
              <a:lnSpc>
                <a:spcPct val="100000"/>
              </a:lnSpc>
              <a:spcBef>
                <a:spcPts val="300"/>
              </a:spcBef>
              <a:spcAft>
                <a:spcPts val="600"/>
              </a:spcAft>
              <a:buSzPct val="85000"/>
              <a:buFont typeface="Wingdings" panose="05000000000000000000" pitchFamily="2" charset="2"/>
              <a:buNone/>
              <a:defRPr sz="1500" kern="1200" baseline="0">
                <a:solidFill>
                  <a:schemeClr val="tx1">
                    <a:tint val="75000"/>
                  </a:schemeClr>
                </a:solidFill>
                <a:latin typeface="+mn-lt"/>
                <a:ea typeface="+mn-ea"/>
                <a:cs typeface="Segoe UI" panose="020B0502040204020203" pitchFamily="34" charset="0"/>
              </a:defRPr>
            </a:lvl2pPr>
            <a:lvl3pPr marL="685800" indent="0" algn="l" defTabSz="685800" rtl="0" eaLnBrk="1" latinLnBrk="0" hangingPunct="1">
              <a:lnSpc>
                <a:spcPct val="100000"/>
              </a:lnSpc>
              <a:spcBef>
                <a:spcPts val="375"/>
              </a:spcBef>
              <a:buFont typeface="Wingdings" panose="05000000000000000000" pitchFamily="2" charset="2"/>
              <a:buNone/>
              <a:defRPr sz="1350" kern="1200" baseline="0">
                <a:solidFill>
                  <a:schemeClr val="tx1">
                    <a:tint val="75000"/>
                  </a:schemeClr>
                </a:solidFill>
                <a:latin typeface="+mn-lt"/>
                <a:ea typeface="+mn-ea"/>
                <a:cs typeface="Segoe UI" panose="020B0502040204020203" pitchFamily="34" charset="0"/>
              </a:defRPr>
            </a:lvl3pPr>
            <a:lvl4pPr marL="10287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4pPr>
            <a:lvl5pPr marL="13716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pPr marL="285750" indent="-285750">
              <a:buFont typeface="Wingdings" charset="2"/>
              <a:buChar char="p"/>
            </a:pPr>
            <a:r>
              <a:rPr lang="en-US" altLang="zh-CN" sz="3200" dirty="0" smtClean="0">
                <a:solidFill>
                  <a:schemeClr val="bg1">
                    <a:lumMod val="85000"/>
                  </a:schemeClr>
                </a:solidFill>
              </a:rPr>
              <a:t> </a:t>
            </a:r>
            <a:r>
              <a:rPr lang="zh-CN" altLang="en-US" sz="3200" dirty="0" smtClean="0">
                <a:solidFill>
                  <a:schemeClr val="bg1">
                    <a:lumMod val="85000"/>
                  </a:schemeClr>
                </a:solidFill>
              </a:rPr>
              <a:t>背景和动机</a:t>
            </a:r>
            <a:endParaRPr lang="en-US" altLang="zh-CN" sz="3200" dirty="0" smtClean="0">
              <a:solidFill>
                <a:schemeClr val="bg1">
                  <a:lumMod val="85000"/>
                </a:schemeClr>
              </a:solidFill>
            </a:endParaRPr>
          </a:p>
          <a:p>
            <a:pPr marL="285750" indent="-285750">
              <a:buFont typeface="Wingdings" charset="2"/>
              <a:buChar char="p"/>
            </a:pPr>
            <a:r>
              <a:rPr lang="zh-CN" altLang="en-US" sz="3200" dirty="0">
                <a:solidFill>
                  <a:schemeClr val="bg1">
                    <a:lumMod val="85000"/>
                  </a:schemeClr>
                </a:solidFill>
              </a:rPr>
              <a:t> </a:t>
            </a:r>
            <a:r>
              <a:rPr lang="zh-CN" altLang="en-US" sz="3200" dirty="0" smtClean="0">
                <a:solidFill>
                  <a:schemeClr val="bg1">
                    <a:lumMod val="85000"/>
                  </a:schemeClr>
                </a:solidFill>
              </a:rPr>
              <a:t>设计与实现</a:t>
            </a:r>
            <a:endParaRPr lang="zh-CN" altLang="en-US" sz="3200" dirty="0" smtClean="0">
              <a:solidFill>
                <a:schemeClr val="bg1">
                  <a:lumMod val="85000"/>
                </a:schemeClr>
              </a:solidFill>
            </a:endParaRPr>
          </a:p>
          <a:p>
            <a:pPr marL="285750" indent="-285750">
              <a:buFont typeface="Wingdings" charset="2"/>
              <a:buChar char="p"/>
            </a:pPr>
            <a:r>
              <a:rPr lang="zh-CN" altLang="en-US" sz="3200" dirty="0">
                <a:solidFill>
                  <a:schemeClr val="tx1"/>
                </a:solidFill>
              </a:rPr>
              <a:t> </a:t>
            </a:r>
            <a:r>
              <a:rPr lang="zh-CN" altLang="en-US" sz="3200" dirty="0" smtClean="0">
                <a:solidFill>
                  <a:schemeClr val="tx1"/>
                </a:solidFill>
              </a:rPr>
              <a:t>实验比较</a:t>
            </a:r>
            <a:endParaRPr lang="en-US" altLang="zh-CN" sz="3200" dirty="0" smtClean="0">
              <a:solidFill>
                <a:schemeClr val="tx1"/>
              </a:solidFill>
            </a:endParaRPr>
          </a:p>
          <a:p>
            <a:pPr marL="285750" indent="-285750">
              <a:buFont typeface="Wingdings" charset="2"/>
              <a:buChar char="p"/>
            </a:pPr>
            <a:r>
              <a:rPr lang="en-US" altLang="zh-CN" sz="3200" dirty="0" smtClean="0">
                <a:solidFill>
                  <a:schemeClr val="bg1">
                    <a:lumMod val="85000"/>
                  </a:schemeClr>
                </a:solidFill>
              </a:rPr>
              <a:t> </a:t>
            </a:r>
            <a:r>
              <a:rPr lang="zh-CN" altLang="en-US" sz="3200" dirty="0" smtClean="0">
                <a:solidFill>
                  <a:schemeClr val="bg1">
                    <a:lumMod val="85000"/>
                  </a:schemeClr>
                </a:solidFill>
              </a:rPr>
              <a:t>结论</a:t>
            </a:r>
            <a:endParaRPr lang="en-US" altLang="zh-CN" sz="3200" dirty="0" smtClean="0">
              <a:solidFill>
                <a:schemeClr val="bg1">
                  <a:lumMod val="85000"/>
                </a:schemeClr>
              </a:solidFill>
            </a:endParaRPr>
          </a:p>
          <a:p>
            <a:pPr marL="285750" indent="-285750">
              <a:buFont typeface="Wingdings" charset="2"/>
              <a:buChar char="p"/>
            </a:pPr>
            <a:endParaRPr lang="en-US" altLang="zh-CN" sz="3200" dirty="0"/>
          </a:p>
        </p:txBody>
      </p:sp>
    </p:spTree>
    <p:extLst>
      <p:ext uri="{BB962C8B-B14F-4D97-AF65-F5344CB8AC3E}">
        <p14:creationId xmlns:p14="http://schemas.microsoft.com/office/powerpoint/2010/main" val="218640587"/>
      </p:ext>
    </p:extLst>
  </p:cSld>
  <p:clrMapOvr>
    <a:masterClrMapping/>
  </p:clrMapOvr>
  <mc:AlternateContent xmlns:mc="http://schemas.openxmlformats.org/markup-compatibility/2006">
    <mc:Choice xmlns:p14="http://schemas.microsoft.com/office/powerpoint/2010/main" Requires="p14">
      <p:transition spd="slow" p14:dur="2000" advTm="29022"/>
    </mc:Choice>
    <mc:Fallback>
      <p:transition spd="slow" advTm="29022"/>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A5E75403-9E37-4A6F-B8FD-80564EF0345E}" type="slidenum">
              <a:rPr lang="en-US" altLang="zh-CN" smtClean="0"/>
              <a:pPr/>
              <a:t>18</a:t>
            </a:fld>
            <a:endParaRPr lang="zh-CN" altLang="en-US"/>
          </a:p>
        </p:txBody>
      </p:sp>
      <p:sp>
        <p:nvSpPr>
          <p:cNvPr id="3" name="标题 2"/>
          <p:cNvSpPr>
            <a:spLocks noGrp="1"/>
          </p:cNvSpPr>
          <p:nvPr>
            <p:ph type="title"/>
          </p:nvPr>
        </p:nvSpPr>
        <p:spPr/>
        <p:txBody>
          <a:bodyPr/>
          <a:lstStyle/>
          <a:p>
            <a:r>
              <a:rPr kumimoji="1" lang="zh-CN" altLang="en-US" dirty="0" smtClean="0"/>
              <a:t>实验</a:t>
            </a:r>
            <a:endParaRPr kumimoji="1" lang="zh-CN" altLang="en-US" dirty="0"/>
          </a:p>
        </p:txBody>
      </p:sp>
      <p:sp>
        <p:nvSpPr>
          <p:cNvPr id="4" name="内容占位符 4"/>
          <p:cNvSpPr txBox="1">
            <a:spLocks/>
          </p:cNvSpPr>
          <p:nvPr/>
        </p:nvSpPr>
        <p:spPr>
          <a:xfrm>
            <a:off x="628650" y="1448143"/>
            <a:ext cx="8396080" cy="4690134"/>
          </a:xfrm>
          <a:prstGeom prst="rect">
            <a:avLst/>
          </a:prstGeom>
        </p:spPr>
        <p:txBody>
          <a:bodyPr>
            <a:normAutofit/>
          </a:bodyPr>
          <a:lst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zh-CN" altLang="en-US" dirty="0" smtClean="0"/>
              <a:t>我们实现了</a:t>
            </a:r>
            <a:r>
              <a:rPr lang="en-US" altLang="zh-CN" dirty="0" err="1" smtClean="0"/>
              <a:t>Wamalloc</a:t>
            </a:r>
            <a:r>
              <a:rPr lang="zh-CN" altLang="en-US" dirty="0" smtClean="0"/>
              <a:t>的原型并将其与一些主流分配器进行了比较</a:t>
            </a:r>
            <a:endParaRPr lang="zh-CN" altLang="en-US" dirty="0"/>
          </a:p>
          <a:p>
            <a:pPr lvl="1"/>
            <a:r>
              <a:rPr lang="zh-CN" altLang="en-US" dirty="0" smtClean="0"/>
              <a:t>与</a:t>
            </a:r>
            <a:r>
              <a:rPr lang="en-US" altLang="zh-CN" dirty="0" err="1" smtClean="0"/>
              <a:t>NVMalloc</a:t>
            </a:r>
            <a:r>
              <a:rPr lang="zh-CN" altLang="en-US" dirty="0" smtClean="0"/>
              <a:t>比较</a:t>
            </a:r>
          </a:p>
          <a:p>
            <a:pPr lvl="2"/>
            <a:r>
              <a:rPr lang="zh-CN" altLang="en-US" dirty="0" smtClean="0"/>
              <a:t>损耗均衡策略</a:t>
            </a:r>
          </a:p>
          <a:p>
            <a:pPr lvl="2"/>
            <a:r>
              <a:rPr lang="zh-CN" altLang="en-US" dirty="0" smtClean="0"/>
              <a:t>分配延迟</a:t>
            </a:r>
          </a:p>
          <a:p>
            <a:pPr lvl="2"/>
            <a:r>
              <a:rPr lang="zh-CN" altLang="en-US" dirty="0" smtClean="0"/>
              <a:t>总内存使用</a:t>
            </a:r>
          </a:p>
          <a:p>
            <a:pPr lvl="1"/>
            <a:r>
              <a:rPr lang="zh-CN" altLang="en-US" dirty="0" smtClean="0"/>
              <a:t>与</a:t>
            </a:r>
            <a:r>
              <a:rPr lang="en-US" altLang="zh-CN" dirty="0" err="1" smtClean="0"/>
              <a:t>glibc</a:t>
            </a:r>
            <a:r>
              <a:rPr lang="zh-CN" altLang="en-US" dirty="0" smtClean="0"/>
              <a:t> </a:t>
            </a:r>
            <a:r>
              <a:rPr lang="en-US" altLang="zh-CN" dirty="0" err="1" smtClean="0"/>
              <a:t>malloc</a:t>
            </a:r>
            <a:r>
              <a:rPr lang="zh-CN" altLang="en-US" dirty="0" smtClean="0"/>
              <a:t>比较</a:t>
            </a:r>
          </a:p>
          <a:p>
            <a:pPr lvl="2"/>
            <a:r>
              <a:rPr lang="zh-CN" altLang="en-US" dirty="0" smtClean="0"/>
              <a:t>分配延迟</a:t>
            </a:r>
            <a:endParaRPr lang="en-US" altLang="zh-CN" dirty="0" smtClean="0"/>
          </a:p>
          <a:p>
            <a:pPr marL="342900" lvl="1" indent="0">
              <a:buNone/>
            </a:pPr>
            <a:endParaRPr lang="en-US" altLang="zh-CN" dirty="0" smtClean="0"/>
          </a:p>
          <a:p>
            <a:pPr lvl="1"/>
            <a:endParaRPr lang="en-US" altLang="zh-CN" dirty="0"/>
          </a:p>
          <a:p>
            <a:pPr lvl="1"/>
            <a:endParaRPr lang="en-US" altLang="zh-CN" dirty="0"/>
          </a:p>
        </p:txBody>
      </p:sp>
    </p:spTree>
    <p:extLst>
      <p:ext uri="{BB962C8B-B14F-4D97-AF65-F5344CB8AC3E}">
        <p14:creationId xmlns:p14="http://schemas.microsoft.com/office/powerpoint/2010/main" val="1138259617"/>
      </p:ext>
    </p:extLst>
  </p:cSld>
  <p:clrMapOvr>
    <a:masterClrMapping/>
  </p:clrMapOvr>
  <mc:AlternateContent xmlns:mc="http://schemas.openxmlformats.org/markup-compatibility/2006" xmlns:p14="http://schemas.microsoft.com/office/powerpoint/2010/main">
    <mc:Choice Requires="p14">
      <p:transition spd="slow" p14:dur="2000" advTm="15315"/>
    </mc:Choice>
    <mc:Fallback xmlns="">
      <p:transition spd="slow" advTm="15315"/>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5E75403-9E37-4A6F-B8FD-80564EF0345E}" type="slidenum">
              <a:rPr lang="en-US" altLang="zh-CN" smtClean="0"/>
              <a:pPr/>
              <a:t>19</a:t>
            </a:fld>
            <a:endParaRPr lang="en-US" altLang="zh-CN" dirty="0"/>
          </a:p>
        </p:txBody>
      </p:sp>
      <p:sp>
        <p:nvSpPr>
          <p:cNvPr id="2" name="标题 1"/>
          <p:cNvSpPr>
            <a:spLocks noGrp="1"/>
          </p:cNvSpPr>
          <p:nvPr>
            <p:ph type="title"/>
          </p:nvPr>
        </p:nvSpPr>
        <p:spPr/>
        <p:txBody>
          <a:bodyPr/>
          <a:lstStyle/>
          <a:p>
            <a:r>
              <a:rPr lang="zh-CN" altLang="en-US" dirty="0" smtClean="0"/>
              <a:t>损耗均衡</a:t>
            </a:r>
            <a:endParaRPr lang="en-US" dirty="0"/>
          </a:p>
        </p:txBody>
      </p:sp>
      <p:sp>
        <p:nvSpPr>
          <p:cNvPr id="6" name="文本框 5"/>
          <p:cNvSpPr txBox="1"/>
          <p:nvPr/>
        </p:nvSpPr>
        <p:spPr>
          <a:xfrm>
            <a:off x="1851149" y="5494060"/>
            <a:ext cx="5311070" cy="338554"/>
          </a:xfrm>
          <a:prstGeom prst="rect">
            <a:avLst/>
          </a:prstGeom>
          <a:noFill/>
        </p:spPr>
        <p:txBody>
          <a:bodyPr wrap="none" rtlCol="0">
            <a:spAutoFit/>
          </a:bodyPr>
          <a:lstStyle/>
          <a:p>
            <a:pPr algn="ctr"/>
            <a:r>
              <a:rPr lang="en-US" sz="1600" b="1" dirty="0" err="1" smtClean="0"/>
              <a:t>Wamalloc</a:t>
            </a:r>
            <a:r>
              <a:rPr lang="en-US" sz="1600" b="1" dirty="0" smtClean="0"/>
              <a:t> outperforms other memory allocators</a:t>
            </a:r>
          </a:p>
        </p:txBody>
      </p:sp>
      <p:pic>
        <p:nvPicPr>
          <p:cNvPr id="3" name="图片 2"/>
          <p:cNvPicPr>
            <a:picLocks noChangeAspect="1"/>
          </p:cNvPicPr>
          <p:nvPr/>
        </p:nvPicPr>
        <p:blipFill>
          <a:blip r:embed="rId3"/>
          <a:stretch>
            <a:fillRect/>
          </a:stretch>
        </p:blipFill>
        <p:spPr>
          <a:xfrm>
            <a:off x="182879" y="1887802"/>
            <a:ext cx="4221670" cy="2988998"/>
          </a:xfrm>
          <a:prstGeom prst="rect">
            <a:avLst/>
          </a:prstGeom>
        </p:spPr>
      </p:pic>
      <p:pic>
        <p:nvPicPr>
          <p:cNvPr id="7" name="图片 6"/>
          <p:cNvPicPr>
            <a:picLocks noChangeAspect="1"/>
          </p:cNvPicPr>
          <p:nvPr/>
        </p:nvPicPr>
        <p:blipFill>
          <a:blip r:embed="rId4"/>
          <a:stretch>
            <a:fillRect/>
          </a:stretch>
        </p:blipFill>
        <p:spPr>
          <a:xfrm>
            <a:off x="4618306" y="1887802"/>
            <a:ext cx="4325089" cy="3082522"/>
          </a:xfrm>
          <a:prstGeom prst="rect">
            <a:avLst/>
          </a:prstGeom>
        </p:spPr>
      </p:pic>
    </p:spTree>
    <p:extLst>
      <p:ext uri="{BB962C8B-B14F-4D97-AF65-F5344CB8AC3E}">
        <p14:creationId xmlns:p14="http://schemas.microsoft.com/office/powerpoint/2010/main" val="1942181793"/>
      </p:ext>
    </p:extLst>
  </p:cSld>
  <p:clrMapOvr>
    <a:masterClrMapping/>
  </p:clrMapOvr>
  <mc:AlternateContent xmlns:mc="http://schemas.openxmlformats.org/markup-compatibility/2006" xmlns:p14="http://schemas.microsoft.com/office/powerpoint/2010/main">
    <mc:Choice Requires="p14">
      <p:transition spd="slow" p14:dur="2000" advTm="49027"/>
    </mc:Choice>
    <mc:Fallback xmlns="">
      <p:transition spd="slow" advTm="49027"/>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4"/>
          <p:cNvSpPr>
            <a:spLocks noGrp="1"/>
          </p:cNvSpPr>
          <p:nvPr>
            <p:ph type="title"/>
          </p:nvPr>
        </p:nvSpPr>
        <p:spPr>
          <a:xfrm>
            <a:off x="182879" y="222068"/>
            <a:ext cx="8647611" cy="1008000"/>
          </a:xfrm>
        </p:spPr>
        <p:txBody>
          <a:bodyPr/>
          <a:lstStyle/>
          <a:p>
            <a:r>
              <a:rPr lang="zh-CN" altLang="en-US" dirty="0" smtClean="0"/>
              <a:t>目录</a:t>
            </a:r>
            <a:endParaRPr lang="en-US" dirty="0"/>
          </a:p>
        </p:txBody>
      </p:sp>
      <p:sp>
        <p:nvSpPr>
          <p:cNvPr id="8" name="内容占位符 4"/>
          <p:cNvSpPr txBox="1">
            <a:spLocks/>
          </p:cNvSpPr>
          <p:nvPr/>
        </p:nvSpPr>
        <p:spPr>
          <a:xfrm>
            <a:off x="628650" y="1750423"/>
            <a:ext cx="10981459" cy="4690134"/>
          </a:xfrm>
          <a:prstGeom prst="rect">
            <a:avLst/>
          </a:prstGeom>
        </p:spPr>
        <p:txBody>
          <a:bodyPr vert="horz" lIns="91440" tIns="45720" rIns="91440" bIns="45720" rtlCol="0">
            <a:normAutofit/>
          </a:bodyPr>
          <a:lstStyle>
            <a:lvl1pPr marL="0" indent="0" algn="l" defTabSz="685800" rtl="0" eaLnBrk="1" latinLnBrk="0" hangingPunct="1">
              <a:lnSpc>
                <a:spcPct val="100000"/>
              </a:lnSpc>
              <a:spcBef>
                <a:spcPts val="300"/>
              </a:spcBef>
              <a:spcAft>
                <a:spcPts val="1200"/>
              </a:spcAft>
              <a:buSzPct val="80000"/>
              <a:buFont typeface="Wingdings" panose="05000000000000000000" pitchFamily="2" charset="2"/>
              <a:buNone/>
              <a:defRPr sz="1800" kern="1200" baseline="0">
                <a:solidFill>
                  <a:schemeClr val="tx1">
                    <a:tint val="75000"/>
                  </a:schemeClr>
                </a:solidFill>
                <a:latin typeface="+mn-lt"/>
                <a:ea typeface="+mn-ea"/>
                <a:cs typeface="Segoe UI" panose="020B0502040204020203" pitchFamily="34" charset="0"/>
              </a:defRPr>
            </a:lvl1pPr>
            <a:lvl2pPr marL="342900" indent="0" algn="l" defTabSz="685800" rtl="0" eaLnBrk="1" latinLnBrk="0" hangingPunct="1">
              <a:lnSpc>
                <a:spcPct val="100000"/>
              </a:lnSpc>
              <a:spcBef>
                <a:spcPts val="300"/>
              </a:spcBef>
              <a:spcAft>
                <a:spcPts val="600"/>
              </a:spcAft>
              <a:buSzPct val="85000"/>
              <a:buFont typeface="Wingdings" panose="05000000000000000000" pitchFamily="2" charset="2"/>
              <a:buNone/>
              <a:defRPr sz="1500" kern="1200" baseline="0">
                <a:solidFill>
                  <a:schemeClr val="tx1">
                    <a:tint val="75000"/>
                  </a:schemeClr>
                </a:solidFill>
                <a:latin typeface="+mn-lt"/>
                <a:ea typeface="+mn-ea"/>
                <a:cs typeface="Segoe UI" panose="020B0502040204020203" pitchFamily="34" charset="0"/>
              </a:defRPr>
            </a:lvl2pPr>
            <a:lvl3pPr marL="685800" indent="0" algn="l" defTabSz="685800" rtl="0" eaLnBrk="1" latinLnBrk="0" hangingPunct="1">
              <a:lnSpc>
                <a:spcPct val="100000"/>
              </a:lnSpc>
              <a:spcBef>
                <a:spcPts val="375"/>
              </a:spcBef>
              <a:buFont typeface="Wingdings" panose="05000000000000000000" pitchFamily="2" charset="2"/>
              <a:buNone/>
              <a:defRPr sz="1350" kern="1200" baseline="0">
                <a:solidFill>
                  <a:schemeClr val="tx1">
                    <a:tint val="75000"/>
                  </a:schemeClr>
                </a:solidFill>
                <a:latin typeface="+mn-lt"/>
                <a:ea typeface="+mn-ea"/>
                <a:cs typeface="Segoe UI" panose="020B0502040204020203" pitchFamily="34" charset="0"/>
              </a:defRPr>
            </a:lvl3pPr>
            <a:lvl4pPr marL="10287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4pPr>
            <a:lvl5pPr marL="13716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pPr marL="285750" indent="-285750">
              <a:buFont typeface="Wingdings" charset="2"/>
              <a:buChar char="p"/>
            </a:pPr>
            <a:r>
              <a:rPr lang="en-US" altLang="zh-CN" sz="3200" dirty="0" smtClean="0">
                <a:solidFill>
                  <a:schemeClr val="tx1"/>
                </a:solidFill>
              </a:rPr>
              <a:t> </a:t>
            </a:r>
            <a:r>
              <a:rPr lang="zh-CN" altLang="en-US" sz="3200" dirty="0" smtClean="0">
                <a:solidFill>
                  <a:schemeClr val="tx1"/>
                </a:solidFill>
              </a:rPr>
              <a:t>背景和动机</a:t>
            </a:r>
            <a:endParaRPr lang="en-US" altLang="zh-CN" sz="3200" dirty="0" smtClean="0">
              <a:solidFill>
                <a:schemeClr val="tx1"/>
              </a:solidFill>
            </a:endParaRPr>
          </a:p>
          <a:p>
            <a:pPr marL="285750" indent="-285750">
              <a:buFont typeface="Wingdings" charset="2"/>
              <a:buChar char="p"/>
            </a:pPr>
            <a:r>
              <a:rPr lang="zh-CN" altLang="en-US" sz="3200" dirty="0">
                <a:solidFill>
                  <a:schemeClr val="tx1"/>
                </a:solidFill>
              </a:rPr>
              <a:t> </a:t>
            </a:r>
            <a:r>
              <a:rPr lang="zh-CN" altLang="en-US" sz="3200" dirty="0" smtClean="0">
                <a:solidFill>
                  <a:schemeClr val="tx1"/>
                </a:solidFill>
              </a:rPr>
              <a:t>设计与实现</a:t>
            </a:r>
            <a:endParaRPr lang="zh-CN" altLang="en-US" sz="3200" dirty="0" smtClean="0">
              <a:solidFill>
                <a:schemeClr val="tx1"/>
              </a:solidFill>
            </a:endParaRPr>
          </a:p>
          <a:p>
            <a:pPr marL="285750" indent="-285750">
              <a:buFont typeface="Wingdings" charset="2"/>
              <a:buChar char="p"/>
            </a:pPr>
            <a:r>
              <a:rPr lang="zh-CN" altLang="en-US" sz="3200" dirty="0">
                <a:solidFill>
                  <a:schemeClr val="tx1"/>
                </a:solidFill>
              </a:rPr>
              <a:t> </a:t>
            </a:r>
            <a:r>
              <a:rPr lang="zh-CN" altLang="en-US" sz="3200" dirty="0" smtClean="0">
                <a:solidFill>
                  <a:schemeClr val="tx1"/>
                </a:solidFill>
              </a:rPr>
              <a:t>实验比较</a:t>
            </a:r>
            <a:endParaRPr lang="en-US" altLang="zh-CN" sz="3200" dirty="0" smtClean="0">
              <a:solidFill>
                <a:schemeClr val="tx1"/>
              </a:solidFill>
            </a:endParaRPr>
          </a:p>
          <a:p>
            <a:pPr marL="285750" indent="-285750">
              <a:buFont typeface="Wingdings" charset="2"/>
              <a:buChar char="p"/>
            </a:pPr>
            <a:r>
              <a:rPr lang="en-US" altLang="zh-CN" sz="3200" dirty="0" smtClean="0">
                <a:solidFill>
                  <a:schemeClr val="tx1"/>
                </a:solidFill>
              </a:rPr>
              <a:t> </a:t>
            </a:r>
            <a:r>
              <a:rPr lang="zh-CN" altLang="en-US" sz="3200" dirty="0" smtClean="0">
                <a:solidFill>
                  <a:schemeClr val="tx1"/>
                </a:solidFill>
              </a:rPr>
              <a:t>结论</a:t>
            </a:r>
            <a:endParaRPr lang="en-US" altLang="zh-CN" sz="3200" dirty="0" smtClean="0">
              <a:solidFill>
                <a:schemeClr val="tx1"/>
              </a:solidFill>
            </a:endParaRPr>
          </a:p>
          <a:p>
            <a:pPr marL="285750" indent="-285750">
              <a:buFont typeface="Wingdings" charset="2"/>
              <a:buChar char="p"/>
            </a:pPr>
            <a:endParaRPr lang="en-US" altLang="zh-CN" sz="3200" dirty="0"/>
          </a:p>
        </p:txBody>
      </p:sp>
    </p:spTree>
    <p:extLst>
      <p:ext uri="{BB962C8B-B14F-4D97-AF65-F5344CB8AC3E}">
        <p14:creationId xmlns:p14="http://schemas.microsoft.com/office/powerpoint/2010/main" val="2103024882"/>
      </p:ext>
    </p:extLst>
  </p:cSld>
  <p:clrMapOvr>
    <a:masterClrMapping/>
  </p:clrMapOvr>
  <mc:AlternateContent xmlns:mc="http://schemas.openxmlformats.org/markup-compatibility/2006" xmlns:p14="http://schemas.microsoft.com/office/powerpoint/2010/main">
    <mc:Choice Requires="p14">
      <p:transition spd="slow" p14:dur="2000" advTm="29022"/>
    </mc:Choice>
    <mc:Fallback xmlns="">
      <p:transition spd="slow" advTm="29022"/>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5E75403-9E37-4A6F-B8FD-80564EF0345E}" type="slidenum">
              <a:rPr lang="en-US" altLang="zh-CN" smtClean="0"/>
              <a:pPr/>
              <a:t>20</a:t>
            </a:fld>
            <a:endParaRPr lang="en-US" altLang="zh-CN" dirty="0"/>
          </a:p>
        </p:txBody>
      </p:sp>
      <p:sp>
        <p:nvSpPr>
          <p:cNvPr id="2" name="标题 1"/>
          <p:cNvSpPr>
            <a:spLocks noGrp="1"/>
          </p:cNvSpPr>
          <p:nvPr>
            <p:ph type="title"/>
          </p:nvPr>
        </p:nvSpPr>
        <p:spPr/>
        <p:txBody>
          <a:bodyPr>
            <a:normAutofit/>
          </a:bodyPr>
          <a:lstStyle/>
          <a:p>
            <a:r>
              <a:rPr lang="zh-CN" altLang="en-US" dirty="0" smtClean="0"/>
              <a:t>总内存占用</a:t>
            </a:r>
            <a:endParaRPr lang="en-US" dirty="0"/>
          </a:p>
        </p:txBody>
      </p:sp>
      <p:sp>
        <p:nvSpPr>
          <p:cNvPr id="6" name="文本框 5"/>
          <p:cNvSpPr txBox="1"/>
          <p:nvPr/>
        </p:nvSpPr>
        <p:spPr>
          <a:xfrm>
            <a:off x="1851149" y="5494060"/>
            <a:ext cx="5311070" cy="338554"/>
          </a:xfrm>
          <a:prstGeom prst="rect">
            <a:avLst/>
          </a:prstGeom>
          <a:noFill/>
        </p:spPr>
        <p:txBody>
          <a:bodyPr wrap="none" rtlCol="0">
            <a:spAutoFit/>
          </a:bodyPr>
          <a:lstStyle/>
          <a:p>
            <a:pPr algn="ctr"/>
            <a:r>
              <a:rPr lang="en-US" sz="1600" b="1" dirty="0" err="1" smtClean="0"/>
              <a:t>Wamalloc</a:t>
            </a:r>
            <a:r>
              <a:rPr lang="en-US" sz="1600" b="1" dirty="0" smtClean="0"/>
              <a:t> outperforms other memory allocators</a:t>
            </a:r>
          </a:p>
        </p:txBody>
      </p:sp>
      <p:pic>
        <p:nvPicPr>
          <p:cNvPr id="3" name="图片 2"/>
          <p:cNvPicPr>
            <a:picLocks noChangeAspect="1"/>
          </p:cNvPicPr>
          <p:nvPr/>
        </p:nvPicPr>
        <p:blipFill>
          <a:blip r:embed="rId3"/>
          <a:stretch>
            <a:fillRect/>
          </a:stretch>
        </p:blipFill>
        <p:spPr>
          <a:xfrm>
            <a:off x="0" y="1709213"/>
            <a:ext cx="4638261" cy="3274346"/>
          </a:xfrm>
          <a:prstGeom prst="rect">
            <a:avLst/>
          </a:prstGeom>
        </p:spPr>
      </p:pic>
      <p:pic>
        <p:nvPicPr>
          <p:cNvPr id="7" name="图片 6"/>
          <p:cNvPicPr>
            <a:picLocks noChangeAspect="1"/>
          </p:cNvPicPr>
          <p:nvPr/>
        </p:nvPicPr>
        <p:blipFill>
          <a:blip r:embed="rId4"/>
          <a:stretch>
            <a:fillRect/>
          </a:stretch>
        </p:blipFill>
        <p:spPr>
          <a:xfrm>
            <a:off x="4665812" y="1709213"/>
            <a:ext cx="4373166" cy="3141083"/>
          </a:xfrm>
          <a:prstGeom prst="rect">
            <a:avLst/>
          </a:prstGeom>
        </p:spPr>
      </p:pic>
    </p:spTree>
    <p:extLst>
      <p:ext uri="{BB962C8B-B14F-4D97-AF65-F5344CB8AC3E}">
        <p14:creationId xmlns:p14="http://schemas.microsoft.com/office/powerpoint/2010/main" val="1659373349"/>
      </p:ext>
    </p:extLst>
  </p:cSld>
  <p:clrMapOvr>
    <a:masterClrMapping/>
  </p:clrMapOvr>
  <mc:AlternateContent xmlns:mc="http://schemas.openxmlformats.org/markup-compatibility/2006" xmlns:p14="http://schemas.microsoft.com/office/powerpoint/2010/main">
    <mc:Choice Requires="p14">
      <p:transition spd="slow" p14:dur="2000" advTm="44671"/>
    </mc:Choice>
    <mc:Fallback xmlns="">
      <p:transition spd="slow" advTm="44671"/>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5E75403-9E37-4A6F-B8FD-80564EF0345E}" type="slidenum">
              <a:rPr lang="en-US" altLang="zh-CN" smtClean="0"/>
              <a:pPr/>
              <a:t>21</a:t>
            </a:fld>
            <a:endParaRPr lang="en-US" altLang="zh-CN" dirty="0"/>
          </a:p>
        </p:txBody>
      </p:sp>
      <p:sp>
        <p:nvSpPr>
          <p:cNvPr id="2" name="标题 1"/>
          <p:cNvSpPr>
            <a:spLocks noGrp="1"/>
          </p:cNvSpPr>
          <p:nvPr>
            <p:ph type="title"/>
          </p:nvPr>
        </p:nvSpPr>
        <p:spPr/>
        <p:txBody>
          <a:bodyPr>
            <a:normAutofit/>
          </a:bodyPr>
          <a:lstStyle/>
          <a:p>
            <a:r>
              <a:rPr lang="zh-CN" altLang="en-US" dirty="0" smtClean="0"/>
              <a:t>分配延迟</a:t>
            </a:r>
            <a:endParaRPr lang="en-US" dirty="0"/>
          </a:p>
        </p:txBody>
      </p:sp>
      <p:sp>
        <p:nvSpPr>
          <p:cNvPr id="6" name="文本框 5"/>
          <p:cNvSpPr txBox="1"/>
          <p:nvPr/>
        </p:nvSpPr>
        <p:spPr>
          <a:xfrm>
            <a:off x="1851149" y="5494060"/>
            <a:ext cx="5311070" cy="338554"/>
          </a:xfrm>
          <a:prstGeom prst="rect">
            <a:avLst/>
          </a:prstGeom>
          <a:noFill/>
        </p:spPr>
        <p:txBody>
          <a:bodyPr wrap="none" rtlCol="0">
            <a:spAutoFit/>
          </a:bodyPr>
          <a:lstStyle/>
          <a:p>
            <a:pPr algn="ctr"/>
            <a:r>
              <a:rPr lang="en-US" sz="1600" b="1" dirty="0" err="1" smtClean="0"/>
              <a:t>Wamalloc</a:t>
            </a:r>
            <a:r>
              <a:rPr lang="en-US" sz="1600" b="1" dirty="0" smtClean="0"/>
              <a:t> outperforms other memory allocators</a:t>
            </a:r>
          </a:p>
        </p:txBody>
      </p:sp>
      <p:pic>
        <p:nvPicPr>
          <p:cNvPr id="5" name="图片 4"/>
          <p:cNvPicPr>
            <a:picLocks noChangeAspect="1"/>
          </p:cNvPicPr>
          <p:nvPr/>
        </p:nvPicPr>
        <p:blipFill>
          <a:blip r:embed="rId3"/>
          <a:stretch>
            <a:fillRect/>
          </a:stretch>
        </p:blipFill>
        <p:spPr>
          <a:xfrm>
            <a:off x="148595" y="1961322"/>
            <a:ext cx="4623132" cy="3009001"/>
          </a:xfrm>
          <a:prstGeom prst="rect">
            <a:avLst/>
          </a:prstGeom>
        </p:spPr>
      </p:pic>
      <p:pic>
        <p:nvPicPr>
          <p:cNvPr id="8" name="图片 7"/>
          <p:cNvPicPr>
            <a:picLocks noChangeAspect="1"/>
          </p:cNvPicPr>
          <p:nvPr/>
        </p:nvPicPr>
        <p:blipFill>
          <a:blip r:embed="rId4"/>
          <a:stretch>
            <a:fillRect/>
          </a:stretch>
        </p:blipFill>
        <p:spPr>
          <a:xfrm>
            <a:off x="4771727" y="1961322"/>
            <a:ext cx="4209233" cy="3036863"/>
          </a:xfrm>
          <a:prstGeom prst="rect">
            <a:avLst/>
          </a:prstGeom>
        </p:spPr>
      </p:pic>
    </p:spTree>
    <p:extLst>
      <p:ext uri="{BB962C8B-B14F-4D97-AF65-F5344CB8AC3E}">
        <p14:creationId xmlns:p14="http://schemas.microsoft.com/office/powerpoint/2010/main" val="102524643"/>
      </p:ext>
    </p:extLst>
  </p:cSld>
  <p:clrMapOvr>
    <a:masterClrMapping/>
  </p:clrMapOvr>
  <mc:AlternateContent xmlns:mc="http://schemas.openxmlformats.org/markup-compatibility/2006" xmlns:p14="http://schemas.microsoft.com/office/powerpoint/2010/main">
    <mc:Choice Requires="p14">
      <p:transition spd="slow" p14:dur="2000" advTm="38010"/>
    </mc:Choice>
    <mc:Fallback xmlns="">
      <p:transition spd="slow" advTm="38010"/>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4"/>
          <p:cNvSpPr>
            <a:spLocks noGrp="1"/>
          </p:cNvSpPr>
          <p:nvPr>
            <p:ph type="title"/>
          </p:nvPr>
        </p:nvSpPr>
        <p:spPr>
          <a:xfrm>
            <a:off x="182879" y="222068"/>
            <a:ext cx="8647611" cy="1008000"/>
          </a:xfrm>
        </p:spPr>
        <p:txBody>
          <a:bodyPr/>
          <a:lstStyle/>
          <a:p>
            <a:r>
              <a:rPr lang="zh-CN" altLang="en-US" dirty="0" smtClean="0"/>
              <a:t>目录</a:t>
            </a:r>
            <a:endParaRPr lang="en-US" dirty="0"/>
          </a:p>
        </p:txBody>
      </p:sp>
      <p:sp>
        <p:nvSpPr>
          <p:cNvPr id="8" name="内容占位符 4"/>
          <p:cNvSpPr txBox="1">
            <a:spLocks/>
          </p:cNvSpPr>
          <p:nvPr/>
        </p:nvSpPr>
        <p:spPr>
          <a:xfrm>
            <a:off x="628650" y="1750423"/>
            <a:ext cx="10981459" cy="4690134"/>
          </a:xfrm>
          <a:prstGeom prst="rect">
            <a:avLst/>
          </a:prstGeom>
        </p:spPr>
        <p:txBody>
          <a:bodyPr vert="horz" lIns="91440" tIns="45720" rIns="91440" bIns="45720" rtlCol="0">
            <a:normAutofit/>
          </a:bodyPr>
          <a:lstStyle>
            <a:lvl1pPr marL="0" indent="0" algn="l" defTabSz="685800" rtl="0" eaLnBrk="1" latinLnBrk="0" hangingPunct="1">
              <a:lnSpc>
                <a:spcPct val="100000"/>
              </a:lnSpc>
              <a:spcBef>
                <a:spcPts val="300"/>
              </a:spcBef>
              <a:spcAft>
                <a:spcPts val="1200"/>
              </a:spcAft>
              <a:buSzPct val="80000"/>
              <a:buFont typeface="Wingdings" panose="05000000000000000000" pitchFamily="2" charset="2"/>
              <a:buNone/>
              <a:defRPr sz="1800" kern="1200" baseline="0">
                <a:solidFill>
                  <a:schemeClr val="tx1">
                    <a:tint val="75000"/>
                  </a:schemeClr>
                </a:solidFill>
                <a:latin typeface="+mn-lt"/>
                <a:ea typeface="+mn-ea"/>
                <a:cs typeface="Segoe UI" panose="020B0502040204020203" pitchFamily="34" charset="0"/>
              </a:defRPr>
            </a:lvl1pPr>
            <a:lvl2pPr marL="342900" indent="0" algn="l" defTabSz="685800" rtl="0" eaLnBrk="1" latinLnBrk="0" hangingPunct="1">
              <a:lnSpc>
                <a:spcPct val="100000"/>
              </a:lnSpc>
              <a:spcBef>
                <a:spcPts val="300"/>
              </a:spcBef>
              <a:spcAft>
                <a:spcPts val="600"/>
              </a:spcAft>
              <a:buSzPct val="85000"/>
              <a:buFont typeface="Wingdings" panose="05000000000000000000" pitchFamily="2" charset="2"/>
              <a:buNone/>
              <a:defRPr sz="1500" kern="1200" baseline="0">
                <a:solidFill>
                  <a:schemeClr val="tx1">
                    <a:tint val="75000"/>
                  </a:schemeClr>
                </a:solidFill>
                <a:latin typeface="+mn-lt"/>
                <a:ea typeface="+mn-ea"/>
                <a:cs typeface="Segoe UI" panose="020B0502040204020203" pitchFamily="34" charset="0"/>
              </a:defRPr>
            </a:lvl2pPr>
            <a:lvl3pPr marL="685800" indent="0" algn="l" defTabSz="685800" rtl="0" eaLnBrk="1" latinLnBrk="0" hangingPunct="1">
              <a:lnSpc>
                <a:spcPct val="100000"/>
              </a:lnSpc>
              <a:spcBef>
                <a:spcPts val="375"/>
              </a:spcBef>
              <a:buFont typeface="Wingdings" panose="05000000000000000000" pitchFamily="2" charset="2"/>
              <a:buNone/>
              <a:defRPr sz="1350" kern="1200" baseline="0">
                <a:solidFill>
                  <a:schemeClr val="tx1">
                    <a:tint val="75000"/>
                  </a:schemeClr>
                </a:solidFill>
                <a:latin typeface="+mn-lt"/>
                <a:ea typeface="+mn-ea"/>
                <a:cs typeface="Segoe UI" panose="020B0502040204020203" pitchFamily="34" charset="0"/>
              </a:defRPr>
            </a:lvl3pPr>
            <a:lvl4pPr marL="10287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4pPr>
            <a:lvl5pPr marL="13716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pPr marL="285750" indent="-285750">
              <a:buFont typeface="Wingdings" charset="2"/>
              <a:buChar char="p"/>
            </a:pPr>
            <a:r>
              <a:rPr lang="en-US" altLang="zh-CN" sz="3200" dirty="0" smtClean="0">
                <a:solidFill>
                  <a:schemeClr val="bg1">
                    <a:lumMod val="85000"/>
                  </a:schemeClr>
                </a:solidFill>
              </a:rPr>
              <a:t> </a:t>
            </a:r>
            <a:r>
              <a:rPr lang="zh-CN" altLang="en-US" sz="3200" dirty="0" smtClean="0">
                <a:solidFill>
                  <a:schemeClr val="bg1">
                    <a:lumMod val="85000"/>
                  </a:schemeClr>
                </a:solidFill>
              </a:rPr>
              <a:t>背景和动机</a:t>
            </a:r>
            <a:endParaRPr lang="en-US" altLang="zh-CN" sz="3200" dirty="0" smtClean="0">
              <a:solidFill>
                <a:schemeClr val="bg1">
                  <a:lumMod val="85000"/>
                </a:schemeClr>
              </a:solidFill>
            </a:endParaRPr>
          </a:p>
          <a:p>
            <a:pPr marL="285750" indent="-285750">
              <a:buFont typeface="Wingdings" charset="2"/>
              <a:buChar char="p"/>
            </a:pPr>
            <a:r>
              <a:rPr lang="zh-CN" altLang="en-US" sz="3200" dirty="0">
                <a:solidFill>
                  <a:schemeClr val="bg1">
                    <a:lumMod val="85000"/>
                  </a:schemeClr>
                </a:solidFill>
              </a:rPr>
              <a:t> </a:t>
            </a:r>
            <a:r>
              <a:rPr lang="zh-CN" altLang="en-US" sz="3200" dirty="0" smtClean="0">
                <a:solidFill>
                  <a:schemeClr val="bg1">
                    <a:lumMod val="85000"/>
                  </a:schemeClr>
                </a:solidFill>
              </a:rPr>
              <a:t>设计与实现</a:t>
            </a:r>
            <a:endParaRPr lang="zh-CN" altLang="en-US" sz="3200" dirty="0" smtClean="0">
              <a:solidFill>
                <a:schemeClr val="bg1">
                  <a:lumMod val="85000"/>
                </a:schemeClr>
              </a:solidFill>
            </a:endParaRPr>
          </a:p>
          <a:p>
            <a:pPr marL="285750" indent="-285750">
              <a:buFont typeface="Wingdings" charset="2"/>
              <a:buChar char="p"/>
            </a:pPr>
            <a:r>
              <a:rPr lang="zh-CN" altLang="en-US" sz="3200" dirty="0">
                <a:solidFill>
                  <a:schemeClr val="bg1">
                    <a:lumMod val="85000"/>
                  </a:schemeClr>
                </a:solidFill>
              </a:rPr>
              <a:t> </a:t>
            </a:r>
            <a:r>
              <a:rPr lang="zh-CN" altLang="en-US" sz="3200" dirty="0" smtClean="0">
                <a:solidFill>
                  <a:schemeClr val="bg1">
                    <a:lumMod val="85000"/>
                  </a:schemeClr>
                </a:solidFill>
              </a:rPr>
              <a:t>实验比较</a:t>
            </a:r>
            <a:endParaRPr lang="en-US" altLang="zh-CN" sz="3200" dirty="0" smtClean="0">
              <a:solidFill>
                <a:schemeClr val="bg1">
                  <a:lumMod val="85000"/>
                </a:schemeClr>
              </a:solidFill>
            </a:endParaRPr>
          </a:p>
          <a:p>
            <a:pPr marL="285750" indent="-285750">
              <a:buFont typeface="Wingdings" charset="2"/>
              <a:buChar char="p"/>
            </a:pPr>
            <a:r>
              <a:rPr lang="en-US" altLang="zh-CN" sz="3200" dirty="0" smtClean="0">
                <a:solidFill>
                  <a:schemeClr val="tx1"/>
                </a:solidFill>
              </a:rPr>
              <a:t> </a:t>
            </a:r>
            <a:r>
              <a:rPr lang="zh-CN" altLang="en-US" sz="3200" dirty="0" smtClean="0">
                <a:solidFill>
                  <a:schemeClr val="tx1"/>
                </a:solidFill>
              </a:rPr>
              <a:t>结论</a:t>
            </a:r>
            <a:endParaRPr lang="en-US" altLang="zh-CN" sz="3200" dirty="0" smtClean="0">
              <a:solidFill>
                <a:schemeClr val="tx1"/>
              </a:solidFill>
            </a:endParaRPr>
          </a:p>
          <a:p>
            <a:pPr marL="285750" indent="-285750">
              <a:buFont typeface="Wingdings" charset="2"/>
              <a:buChar char="p"/>
            </a:pPr>
            <a:endParaRPr lang="en-US" altLang="zh-CN" sz="3200" dirty="0"/>
          </a:p>
        </p:txBody>
      </p:sp>
    </p:spTree>
    <p:extLst>
      <p:ext uri="{BB962C8B-B14F-4D97-AF65-F5344CB8AC3E}">
        <p14:creationId xmlns:p14="http://schemas.microsoft.com/office/powerpoint/2010/main" val="326127303"/>
      </p:ext>
    </p:extLst>
  </p:cSld>
  <p:clrMapOvr>
    <a:masterClrMapping/>
  </p:clrMapOvr>
  <mc:AlternateContent xmlns:mc="http://schemas.openxmlformats.org/markup-compatibility/2006">
    <mc:Choice xmlns:p14="http://schemas.microsoft.com/office/powerpoint/2010/main" Requires="p14">
      <p:transition spd="slow" p14:dur="2000" advTm="29022"/>
    </mc:Choice>
    <mc:Fallback>
      <p:transition spd="slow" advTm="29022"/>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A5E75403-9E37-4A6F-B8FD-80564EF0345E}" type="slidenum">
              <a:rPr lang="en-US" altLang="zh-CN" smtClean="0"/>
              <a:pPr/>
              <a:t>23</a:t>
            </a:fld>
            <a:endParaRPr lang="zh-CN" altLang="en-US"/>
          </a:p>
        </p:txBody>
      </p:sp>
      <p:sp>
        <p:nvSpPr>
          <p:cNvPr id="3" name="标题 2"/>
          <p:cNvSpPr>
            <a:spLocks noGrp="1"/>
          </p:cNvSpPr>
          <p:nvPr>
            <p:ph type="title"/>
          </p:nvPr>
        </p:nvSpPr>
        <p:spPr/>
        <p:txBody>
          <a:bodyPr/>
          <a:lstStyle/>
          <a:p>
            <a:r>
              <a:rPr kumimoji="1" lang="en-US" altLang="zh-CN" dirty="0" smtClean="0"/>
              <a:t>Conclusion</a:t>
            </a:r>
            <a:endParaRPr kumimoji="1" lang="zh-CN" altLang="en-US" dirty="0"/>
          </a:p>
        </p:txBody>
      </p:sp>
      <p:sp>
        <p:nvSpPr>
          <p:cNvPr id="4" name="内容占位符 4"/>
          <p:cNvSpPr txBox="1">
            <a:spLocks/>
          </p:cNvSpPr>
          <p:nvPr/>
        </p:nvSpPr>
        <p:spPr>
          <a:xfrm>
            <a:off x="628650" y="1448143"/>
            <a:ext cx="8201840" cy="4690134"/>
          </a:xfrm>
          <a:prstGeom prst="rect">
            <a:avLst/>
          </a:prstGeom>
        </p:spPr>
        <p:txBody>
          <a:bodyPr>
            <a:noAutofit/>
          </a:bodyPr>
          <a:lst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zh-CN" altLang="en-US" sz="2400" dirty="0"/>
              <a:t>本文提出了一种高效的、损耗感知、</a:t>
            </a:r>
            <a:r>
              <a:rPr lang="zh-CN" altLang="en-US" sz="2400" dirty="0" smtClean="0"/>
              <a:t>内存</a:t>
            </a:r>
            <a:r>
              <a:rPr lang="zh-CN" altLang="en-US" sz="2400" dirty="0" smtClean="0"/>
              <a:t>占用</a:t>
            </a:r>
            <a:r>
              <a:rPr lang="zh-CN" altLang="en-US" sz="2400" dirty="0" smtClean="0"/>
              <a:t>少</a:t>
            </a:r>
            <a:r>
              <a:rPr lang="zh-CN" altLang="en-US" sz="2400" dirty="0"/>
              <a:t>的 </a:t>
            </a:r>
            <a:r>
              <a:rPr lang="en-US" altLang="zh-CN" sz="2400" dirty="0"/>
              <a:t>NVM </a:t>
            </a:r>
            <a:r>
              <a:rPr lang="zh-CN" altLang="en-US" sz="2400" dirty="0"/>
              <a:t>分配器 </a:t>
            </a:r>
            <a:r>
              <a:rPr lang="en-US" altLang="zh-CN" sz="2400" dirty="0" err="1" smtClean="0"/>
              <a:t>Wamalloc</a:t>
            </a:r>
            <a:endParaRPr lang="zh-CN" altLang="en-US" sz="2400" dirty="0" smtClean="0"/>
          </a:p>
          <a:p>
            <a:r>
              <a:rPr lang="zh-CN" altLang="en-US" sz="2400" dirty="0"/>
              <a:t>具有如下几个</a:t>
            </a:r>
            <a:r>
              <a:rPr lang="zh-CN" altLang="en-US" sz="2400" dirty="0" smtClean="0"/>
              <a:t>创新点</a:t>
            </a:r>
          </a:p>
          <a:p>
            <a:pPr lvl="1"/>
            <a:r>
              <a:rPr lang="zh-CN" altLang="en-US" sz="2000" dirty="0"/>
              <a:t>设计了一个高效、线程缓存、可伸缩的内存</a:t>
            </a:r>
            <a:r>
              <a:rPr lang="zh-CN" altLang="en-US" sz="2000" dirty="0" smtClean="0"/>
              <a:t>分配器</a:t>
            </a:r>
            <a:r>
              <a:rPr lang="zh-CN" altLang="en-US" sz="2000" dirty="0" smtClean="0"/>
              <a:t>架构</a:t>
            </a:r>
          </a:p>
          <a:p>
            <a:pPr lvl="1"/>
            <a:r>
              <a:rPr lang="zh-CN" altLang="en-US" sz="2000" dirty="0"/>
              <a:t>设计了一套混合的损耗均衡策略来延长 </a:t>
            </a:r>
            <a:r>
              <a:rPr lang="en-US" altLang="zh-CN" sz="2000" dirty="0"/>
              <a:t>NVM </a:t>
            </a:r>
            <a:r>
              <a:rPr lang="zh-CN" altLang="en-US" sz="2000" dirty="0"/>
              <a:t>的</a:t>
            </a:r>
            <a:r>
              <a:rPr lang="zh-CN" altLang="en-US" sz="2000" dirty="0" smtClean="0"/>
              <a:t>寿命</a:t>
            </a:r>
            <a:endParaRPr lang="zh-CN" altLang="en-US" sz="2000" dirty="0"/>
          </a:p>
          <a:p>
            <a:pPr lvl="1"/>
            <a:r>
              <a:rPr lang="zh-CN" altLang="en-US" sz="2000" dirty="0"/>
              <a:t>相比其它主流内存分配器</a:t>
            </a:r>
            <a:r>
              <a:rPr lang="en-US" altLang="zh-CN" sz="2000" dirty="0"/>
              <a:t>,</a:t>
            </a:r>
            <a:r>
              <a:rPr lang="zh-CN" altLang="en-US" sz="2000" dirty="0"/>
              <a:t>其内存消耗较</a:t>
            </a:r>
            <a:r>
              <a:rPr lang="zh-CN" altLang="en-US" sz="2000" dirty="0" smtClean="0"/>
              <a:t>小</a:t>
            </a:r>
            <a:endParaRPr lang="zh-CN" altLang="en-US" sz="2000" dirty="0" smtClean="0"/>
          </a:p>
          <a:p>
            <a:r>
              <a:rPr lang="zh-CN" altLang="en-US" sz="2400" dirty="0" smtClean="0"/>
              <a:t>实验显示了</a:t>
            </a:r>
            <a:r>
              <a:rPr lang="en-US" altLang="zh-CN" sz="2400" dirty="0" err="1" smtClean="0"/>
              <a:t>Wamalloc</a:t>
            </a:r>
            <a:r>
              <a:rPr lang="zh-CN" altLang="en-US" sz="2400" dirty="0" smtClean="0"/>
              <a:t>在几个重要指标上都优于</a:t>
            </a:r>
            <a:r>
              <a:rPr lang="en-US" altLang="zh-CN" sz="2400" dirty="0" err="1" smtClean="0"/>
              <a:t>NVMalloc</a:t>
            </a:r>
            <a:r>
              <a:rPr lang="zh-CN" altLang="en-US" sz="2400" dirty="0" smtClean="0"/>
              <a:t>和</a:t>
            </a:r>
            <a:r>
              <a:rPr lang="en-US" altLang="zh-CN" sz="2400" dirty="0" err="1" smtClean="0"/>
              <a:t>glibc</a:t>
            </a:r>
            <a:r>
              <a:rPr lang="zh-CN" altLang="en-US" sz="2400" dirty="0" smtClean="0"/>
              <a:t> </a:t>
            </a:r>
            <a:r>
              <a:rPr lang="en-US" altLang="zh-CN" sz="2400" dirty="0" err="1" smtClean="0"/>
              <a:t>malloc</a:t>
            </a:r>
            <a:endParaRPr lang="en-US" altLang="zh-CN" sz="2400" dirty="0"/>
          </a:p>
          <a:p>
            <a:endParaRPr lang="en-US" altLang="zh-CN" sz="2400" dirty="0"/>
          </a:p>
          <a:p>
            <a:endParaRPr lang="en-US" altLang="zh-CN" sz="2400" dirty="0"/>
          </a:p>
          <a:p>
            <a:pPr lvl="1"/>
            <a:endParaRPr lang="en-US" altLang="zh-CN" sz="2400" dirty="0"/>
          </a:p>
        </p:txBody>
      </p:sp>
    </p:spTree>
    <p:extLst>
      <p:ext uri="{BB962C8B-B14F-4D97-AF65-F5344CB8AC3E}">
        <p14:creationId xmlns:p14="http://schemas.microsoft.com/office/powerpoint/2010/main" val="1130543363"/>
      </p:ext>
    </p:extLst>
  </p:cSld>
  <p:clrMapOvr>
    <a:masterClrMapping/>
  </p:clrMapOvr>
  <mc:AlternateContent xmlns:mc="http://schemas.openxmlformats.org/markup-compatibility/2006" xmlns:p14="http://schemas.microsoft.com/office/powerpoint/2010/main">
    <mc:Choice Requires="p14">
      <p:transition spd="slow" p14:dur="2000" advTm="17551"/>
    </mc:Choice>
    <mc:Fallback xmlns="">
      <p:transition spd="slow" advTm="17551"/>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zh-CN" altLang="en-US" sz="7200" dirty="0" smtClean="0"/>
              <a:t>谢谢</a:t>
            </a:r>
            <a:endParaRPr lang="zh-CN" altLang="en-US" sz="7200" dirty="0"/>
          </a:p>
        </p:txBody>
      </p:sp>
      <p:sp>
        <p:nvSpPr>
          <p:cNvPr id="6" name="副标题 5"/>
          <p:cNvSpPr>
            <a:spLocks noGrp="1"/>
          </p:cNvSpPr>
          <p:nvPr>
            <p:ph type="subTitle" idx="1"/>
          </p:nvPr>
        </p:nvSpPr>
        <p:spPr/>
        <p:txBody>
          <a:bodyPr>
            <a:normAutofit/>
          </a:bodyPr>
          <a:lstStyle/>
          <a:p>
            <a:r>
              <a:rPr lang="en-US" altLang="zh-CN" sz="3600" dirty="0" smtClean="0"/>
              <a:t>Q &amp; A</a:t>
            </a:r>
            <a:endParaRPr lang="zh-CN" altLang="en-US" sz="3600" dirty="0"/>
          </a:p>
        </p:txBody>
      </p:sp>
    </p:spTree>
    <p:extLst>
      <p:ext uri="{BB962C8B-B14F-4D97-AF65-F5344CB8AC3E}">
        <p14:creationId xmlns:p14="http://schemas.microsoft.com/office/powerpoint/2010/main" val="1733317859"/>
      </p:ext>
    </p:extLst>
  </p:cSld>
  <p:clrMapOvr>
    <a:masterClrMapping/>
  </p:clrMapOvr>
  <mc:AlternateContent xmlns:mc="http://schemas.openxmlformats.org/markup-compatibility/2006" xmlns:p14="http://schemas.microsoft.com/office/powerpoint/2010/main">
    <mc:Choice Requires="p14">
      <p:transition spd="slow" p14:dur="2000" advTm="1868"/>
    </mc:Choice>
    <mc:Fallback xmlns="">
      <p:transition spd="slow" advTm="1868"/>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4"/>
          <p:cNvSpPr>
            <a:spLocks noGrp="1"/>
          </p:cNvSpPr>
          <p:nvPr>
            <p:ph type="title"/>
          </p:nvPr>
        </p:nvSpPr>
        <p:spPr>
          <a:xfrm>
            <a:off x="182879" y="222068"/>
            <a:ext cx="8647611" cy="1008000"/>
          </a:xfrm>
        </p:spPr>
        <p:txBody>
          <a:bodyPr/>
          <a:lstStyle/>
          <a:p>
            <a:r>
              <a:rPr lang="zh-CN" altLang="en-US" dirty="0" smtClean="0"/>
              <a:t>目录</a:t>
            </a:r>
            <a:endParaRPr lang="en-US" dirty="0"/>
          </a:p>
        </p:txBody>
      </p:sp>
      <p:sp>
        <p:nvSpPr>
          <p:cNvPr id="8" name="内容占位符 4"/>
          <p:cNvSpPr txBox="1">
            <a:spLocks/>
          </p:cNvSpPr>
          <p:nvPr/>
        </p:nvSpPr>
        <p:spPr>
          <a:xfrm>
            <a:off x="628650" y="1750423"/>
            <a:ext cx="10981459" cy="4690134"/>
          </a:xfrm>
          <a:prstGeom prst="rect">
            <a:avLst/>
          </a:prstGeom>
        </p:spPr>
        <p:txBody>
          <a:bodyPr vert="horz" lIns="91440" tIns="45720" rIns="91440" bIns="45720" rtlCol="0">
            <a:normAutofit/>
          </a:bodyPr>
          <a:lstStyle>
            <a:lvl1pPr marL="0" indent="0" algn="l" defTabSz="685800" rtl="0" eaLnBrk="1" latinLnBrk="0" hangingPunct="1">
              <a:lnSpc>
                <a:spcPct val="100000"/>
              </a:lnSpc>
              <a:spcBef>
                <a:spcPts val="300"/>
              </a:spcBef>
              <a:spcAft>
                <a:spcPts val="1200"/>
              </a:spcAft>
              <a:buSzPct val="80000"/>
              <a:buFont typeface="Wingdings" panose="05000000000000000000" pitchFamily="2" charset="2"/>
              <a:buNone/>
              <a:defRPr sz="1800" kern="1200" baseline="0">
                <a:solidFill>
                  <a:schemeClr val="tx1">
                    <a:tint val="75000"/>
                  </a:schemeClr>
                </a:solidFill>
                <a:latin typeface="+mn-lt"/>
                <a:ea typeface="+mn-ea"/>
                <a:cs typeface="Segoe UI" panose="020B0502040204020203" pitchFamily="34" charset="0"/>
              </a:defRPr>
            </a:lvl1pPr>
            <a:lvl2pPr marL="342900" indent="0" algn="l" defTabSz="685800" rtl="0" eaLnBrk="1" latinLnBrk="0" hangingPunct="1">
              <a:lnSpc>
                <a:spcPct val="100000"/>
              </a:lnSpc>
              <a:spcBef>
                <a:spcPts val="300"/>
              </a:spcBef>
              <a:spcAft>
                <a:spcPts val="600"/>
              </a:spcAft>
              <a:buSzPct val="85000"/>
              <a:buFont typeface="Wingdings" panose="05000000000000000000" pitchFamily="2" charset="2"/>
              <a:buNone/>
              <a:defRPr sz="1500" kern="1200" baseline="0">
                <a:solidFill>
                  <a:schemeClr val="tx1">
                    <a:tint val="75000"/>
                  </a:schemeClr>
                </a:solidFill>
                <a:latin typeface="+mn-lt"/>
                <a:ea typeface="+mn-ea"/>
                <a:cs typeface="Segoe UI" panose="020B0502040204020203" pitchFamily="34" charset="0"/>
              </a:defRPr>
            </a:lvl2pPr>
            <a:lvl3pPr marL="685800" indent="0" algn="l" defTabSz="685800" rtl="0" eaLnBrk="1" latinLnBrk="0" hangingPunct="1">
              <a:lnSpc>
                <a:spcPct val="100000"/>
              </a:lnSpc>
              <a:spcBef>
                <a:spcPts val="375"/>
              </a:spcBef>
              <a:buFont typeface="Wingdings" panose="05000000000000000000" pitchFamily="2" charset="2"/>
              <a:buNone/>
              <a:defRPr sz="1350" kern="1200" baseline="0">
                <a:solidFill>
                  <a:schemeClr val="tx1">
                    <a:tint val="75000"/>
                  </a:schemeClr>
                </a:solidFill>
                <a:latin typeface="+mn-lt"/>
                <a:ea typeface="+mn-ea"/>
                <a:cs typeface="Segoe UI" panose="020B0502040204020203" pitchFamily="34" charset="0"/>
              </a:defRPr>
            </a:lvl3pPr>
            <a:lvl4pPr marL="10287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4pPr>
            <a:lvl5pPr marL="13716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pPr marL="285750" indent="-285750">
              <a:buFont typeface="Wingdings" charset="2"/>
              <a:buChar char="p"/>
            </a:pPr>
            <a:r>
              <a:rPr lang="en-US" altLang="zh-CN" sz="3200" dirty="0" smtClean="0">
                <a:solidFill>
                  <a:schemeClr val="tx1"/>
                </a:solidFill>
              </a:rPr>
              <a:t> </a:t>
            </a:r>
            <a:r>
              <a:rPr lang="zh-CN" altLang="en-US" sz="3200" dirty="0" smtClean="0">
                <a:solidFill>
                  <a:schemeClr val="tx1"/>
                </a:solidFill>
              </a:rPr>
              <a:t>背景和动机</a:t>
            </a:r>
            <a:endParaRPr lang="en-US" altLang="zh-CN" sz="3200" dirty="0" smtClean="0">
              <a:solidFill>
                <a:schemeClr val="tx1"/>
              </a:solidFill>
            </a:endParaRPr>
          </a:p>
          <a:p>
            <a:pPr marL="285750" indent="-285750">
              <a:buFont typeface="Wingdings" charset="2"/>
              <a:buChar char="p"/>
            </a:pPr>
            <a:r>
              <a:rPr lang="en-US" altLang="zh-CN" sz="3200" dirty="0" smtClean="0">
                <a:solidFill>
                  <a:schemeClr val="bg1">
                    <a:lumMod val="85000"/>
                  </a:schemeClr>
                </a:solidFill>
              </a:rPr>
              <a:t> </a:t>
            </a:r>
            <a:r>
              <a:rPr lang="zh-CN" altLang="en-US" sz="3200" dirty="0" smtClean="0">
                <a:solidFill>
                  <a:schemeClr val="bg1">
                    <a:lumMod val="85000"/>
                  </a:schemeClr>
                </a:solidFill>
              </a:rPr>
              <a:t>设计和实现</a:t>
            </a:r>
            <a:endParaRPr lang="zh-CN" altLang="en-US" sz="3200" dirty="0" smtClean="0">
              <a:solidFill>
                <a:schemeClr val="bg1">
                  <a:lumMod val="85000"/>
                </a:schemeClr>
              </a:solidFill>
            </a:endParaRPr>
          </a:p>
          <a:p>
            <a:pPr marL="285750" indent="-285750">
              <a:buFont typeface="Wingdings" charset="2"/>
              <a:buChar char="p"/>
            </a:pPr>
            <a:r>
              <a:rPr lang="zh-CN" altLang="en-US" sz="3200" dirty="0">
                <a:solidFill>
                  <a:schemeClr val="bg1">
                    <a:lumMod val="85000"/>
                  </a:schemeClr>
                </a:solidFill>
              </a:rPr>
              <a:t> </a:t>
            </a:r>
            <a:r>
              <a:rPr lang="zh-CN" altLang="en-US" sz="3200" dirty="0" smtClean="0">
                <a:solidFill>
                  <a:schemeClr val="bg1">
                    <a:lumMod val="85000"/>
                  </a:schemeClr>
                </a:solidFill>
              </a:rPr>
              <a:t>实验比较</a:t>
            </a:r>
            <a:endParaRPr lang="en-US" altLang="zh-CN" sz="3200" dirty="0" smtClean="0">
              <a:solidFill>
                <a:schemeClr val="bg1">
                  <a:lumMod val="85000"/>
                </a:schemeClr>
              </a:solidFill>
            </a:endParaRPr>
          </a:p>
          <a:p>
            <a:pPr marL="285750" indent="-285750">
              <a:buFont typeface="Wingdings" charset="2"/>
              <a:buChar char="p"/>
            </a:pPr>
            <a:r>
              <a:rPr lang="en-US" altLang="zh-CN" sz="3200" dirty="0" smtClean="0">
                <a:solidFill>
                  <a:schemeClr val="bg1">
                    <a:lumMod val="85000"/>
                  </a:schemeClr>
                </a:solidFill>
              </a:rPr>
              <a:t> </a:t>
            </a:r>
            <a:r>
              <a:rPr lang="zh-CN" altLang="en-US" sz="3200" dirty="0" smtClean="0">
                <a:solidFill>
                  <a:schemeClr val="bg1">
                    <a:lumMod val="85000"/>
                  </a:schemeClr>
                </a:solidFill>
              </a:rPr>
              <a:t>结论</a:t>
            </a:r>
            <a:endParaRPr lang="en-US" altLang="zh-CN" sz="3200" dirty="0" smtClean="0">
              <a:solidFill>
                <a:schemeClr val="bg1">
                  <a:lumMod val="85000"/>
                </a:schemeClr>
              </a:solidFill>
            </a:endParaRPr>
          </a:p>
          <a:p>
            <a:pPr marL="285750" indent="-285750">
              <a:buFont typeface="Wingdings" charset="2"/>
              <a:buChar char="p"/>
            </a:pPr>
            <a:endParaRPr lang="en-US" altLang="zh-CN" sz="3200" dirty="0"/>
          </a:p>
        </p:txBody>
      </p:sp>
    </p:spTree>
    <p:extLst>
      <p:ext uri="{BB962C8B-B14F-4D97-AF65-F5344CB8AC3E}">
        <p14:creationId xmlns:p14="http://schemas.microsoft.com/office/powerpoint/2010/main" val="1107096180"/>
      </p:ext>
    </p:extLst>
  </p:cSld>
  <p:clrMapOvr>
    <a:masterClrMapping/>
  </p:clrMapOvr>
  <mc:AlternateContent xmlns:mc="http://schemas.openxmlformats.org/markup-compatibility/2006">
    <mc:Choice xmlns:p14="http://schemas.microsoft.com/office/powerpoint/2010/main" Requires="p14">
      <p:transition spd="slow" p14:dur="2000" advTm="29022"/>
    </mc:Choice>
    <mc:Fallback>
      <p:transition spd="slow" advTm="29022"/>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normAutofit/>
          </a:bodyPr>
          <a:lstStyle/>
          <a:p>
            <a:r>
              <a:rPr lang="en-US" altLang="zh-CN" sz="3600" dirty="0" smtClean="0">
                <a:latin typeface="STFangsong" charset="-122"/>
                <a:ea typeface="STFangsong" charset="-122"/>
                <a:cs typeface="STFangsong" charset="-122"/>
              </a:rPr>
              <a:t>NVM</a:t>
            </a:r>
            <a:r>
              <a:rPr lang="zh-CN" altLang="en-US" sz="3600" dirty="0" smtClean="0">
                <a:latin typeface="STFangsong" charset="-122"/>
                <a:ea typeface="STFangsong" charset="-122"/>
                <a:cs typeface="STFangsong" charset="-122"/>
              </a:rPr>
              <a:t>技术</a:t>
            </a:r>
            <a:endParaRPr lang="en-US" sz="3600" dirty="0">
              <a:latin typeface="STFangsong" charset="-122"/>
              <a:ea typeface="STFangsong" charset="-122"/>
              <a:cs typeface="STFangsong" charset="-122"/>
            </a:endParaRPr>
          </a:p>
        </p:txBody>
      </p:sp>
      <p:sp>
        <p:nvSpPr>
          <p:cNvPr id="4" name="灯片编号占位符 3"/>
          <p:cNvSpPr>
            <a:spLocks noGrp="1"/>
          </p:cNvSpPr>
          <p:nvPr>
            <p:ph type="sldNum" sz="quarter" idx="12"/>
          </p:nvPr>
        </p:nvSpPr>
        <p:spPr/>
        <p:txBody>
          <a:bodyPr/>
          <a:lstStyle/>
          <a:p>
            <a:fld id="{A5E75403-9E37-4A6F-B8FD-80564EF0345E}" type="slidenum">
              <a:rPr lang="en-US" altLang="zh-CN" smtClean="0"/>
              <a:pPr/>
              <a:t>4</a:t>
            </a:fld>
            <a:endParaRPr lang="zh-CN" altLang="en-US"/>
          </a:p>
        </p:txBody>
      </p:sp>
      <p:sp>
        <p:nvSpPr>
          <p:cNvPr id="8" name="矩形 7"/>
          <p:cNvSpPr/>
          <p:nvPr/>
        </p:nvSpPr>
        <p:spPr>
          <a:xfrm>
            <a:off x="4724332" y="3693651"/>
            <a:ext cx="3131507" cy="646331"/>
          </a:xfrm>
          <a:prstGeom prst="rect">
            <a:avLst/>
          </a:prstGeom>
          <a:ln>
            <a:solidFill>
              <a:schemeClr val="accent1"/>
            </a:solidFill>
          </a:ln>
        </p:spPr>
        <p:txBody>
          <a:bodyPr wrap="square" anchor="ctr" anchorCtr="0">
            <a:noAutofit/>
          </a:bodyPr>
          <a:lstStyle/>
          <a:p>
            <a:pPr marL="0" lvl="1" algn="ctr"/>
            <a:r>
              <a:rPr lang="zh-CN" altLang="en-US" dirty="0" smtClean="0"/>
              <a:t>访问速度较快</a:t>
            </a:r>
            <a:endParaRPr lang="en-US" dirty="0"/>
          </a:p>
        </p:txBody>
      </p:sp>
      <p:sp>
        <p:nvSpPr>
          <p:cNvPr id="9" name="矩形 8"/>
          <p:cNvSpPr/>
          <p:nvPr/>
        </p:nvSpPr>
        <p:spPr>
          <a:xfrm>
            <a:off x="935523" y="3711075"/>
            <a:ext cx="3142935" cy="646331"/>
          </a:xfrm>
          <a:prstGeom prst="rect">
            <a:avLst/>
          </a:prstGeom>
          <a:ln>
            <a:solidFill>
              <a:schemeClr val="accent1"/>
            </a:solidFill>
          </a:ln>
        </p:spPr>
        <p:txBody>
          <a:bodyPr wrap="none" anchor="ctr" anchorCtr="0">
            <a:noAutofit/>
          </a:bodyPr>
          <a:lstStyle/>
          <a:p>
            <a:pPr marL="0" lvl="1" algn="ctr"/>
            <a:r>
              <a:rPr lang="zh-CN" altLang="en-US" dirty="0" smtClean="0"/>
              <a:t>可字节寻址</a:t>
            </a:r>
            <a:endParaRPr lang="en-US" dirty="0"/>
          </a:p>
        </p:txBody>
      </p:sp>
      <p:sp>
        <p:nvSpPr>
          <p:cNvPr id="10" name="矩形 9"/>
          <p:cNvSpPr/>
          <p:nvPr/>
        </p:nvSpPr>
        <p:spPr>
          <a:xfrm>
            <a:off x="3637199" y="3147728"/>
            <a:ext cx="1415772" cy="461665"/>
          </a:xfrm>
          <a:prstGeom prst="rect">
            <a:avLst/>
          </a:prstGeom>
        </p:spPr>
        <p:txBody>
          <a:bodyPr wrap="none">
            <a:spAutoFit/>
          </a:bodyPr>
          <a:lstStyle/>
          <a:p>
            <a:pPr marL="0" lvl="1" algn="ctr"/>
            <a:r>
              <a:rPr lang="zh-CN" altLang="en-US" sz="2400" b="1" dirty="0" smtClean="0">
                <a:latin typeface="STFangsong" charset="-122"/>
                <a:ea typeface="STFangsong" charset="-122"/>
                <a:cs typeface="STFangsong" charset="-122"/>
              </a:rPr>
              <a:t>重要特征</a:t>
            </a:r>
            <a:endParaRPr lang="en-US" sz="2400" b="1" dirty="0">
              <a:latin typeface="STFangsong" charset="-122"/>
              <a:ea typeface="STFangsong" charset="-122"/>
              <a:cs typeface="STFangsong" charset="-122"/>
            </a:endParaRPr>
          </a:p>
        </p:txBody>
      </p:sp>
      <p:sp>
        <p:nvSpPr>
          <p:cNvPr id="13" name="文本框 12"/>
          <p:cNvSpPr txBox="1"/>
          <p:nvPr/>
        </p:nvSpPr>
        <p:spPr>
          <a:xfrm>
            <a:off x="1102721" y="1516690"/>
            <a:ext cx="2342844" cy="1200329"/>
          </a:xfrm>
          <a:prstGeom prst="rect">
            <a:avLst/>
          </a:prstGeom>
          <a:noFill/>
        </p:spPr>
        <p:txBody>
          <a:bodyPr wrap="square" rtlCol="0">
            <a:spAutoFit/>
          </a:bodyPr>
          <a:lstStyle/>
          <a:p>
            <a:pPr marL="285750" indent="-285750">
              <a:buFont typeface="Arial" charset="0"/>
              <a:buChar char="•"/>
            </a:pPr>
            <a:r>
              <a:rPr lang="en-US" sz="2400" dirty="0" smtClean="0"/>
              <a:t>PCM</a:t>
            </a:r>
            <a:endParaRPr lang="zh-CN" altLang="en-US" sz="2400" dirty="0" smtClean="0"/>
          </a:p>
          <a:p>
            <a:pPr marL="285750" indent="-285750">
              <a:buFont typeface="Arial" charset="0"/>
              <a:buChar char="•"/>
            </a:pPr>
            <a:r>
              <a:rPr lang="en-US" altLang="zh-CN" sz="2400" dirty="0" smtClean="0"/>
              <a:t>STT-RAM</a:t>
            </a:r>
            <a:endParaRPr lang="zh-CN" altLang="en-US" sz="2400" dirty="0" smtClean="0"/>
          </a:p>
          <a:p>
            <a:pPr marL="285750" indent="-285750">
              <a:buFont typeface="Arial" charset="0"/>
              <a:buChar char="•"/>
            </a:pPr>
            <a:r>
              <a:rPr lang="en-US" altLang="zh-CN" sz="2400" dirty="0" err="1"/>
              <a:t>Memristor</a:t>
            </a:r>
            <a:r>
              <a:rPr lang="en-US" altLang="zh-CN" sz="2400" dirty="0"/>
              <a:t> </a:t>
            </a:r>
            <a:endParaRPr lang="en-US" altLang="zh-CN" sz="2400" dirty="0"/>
          </a:p>
        </p:txBody>
      </p:sp>
      <p:pic>
        <p:nvPicPr>
          <p:cNvPr id="2" name="图片 1"/>
          <p:cNvPicPr>
            <a:picLocks noChangeAspect="1"/>
          </p:cNvPicPr>
          <p:nvPr/>
        </p:nvPicPr>
        <p:blipFill>
          <a:blip r:embed="rId3"/>
          <a:stretch>
            <a:fillRect/>
          </a:stretch>
        </p:blipFill>
        <p:spPr>
          <a:xfrm>
            <a:off x="2116784" y="4721209"/>
            <a:ext cx="4456596" cy="1652566"/>
          </a:xfrm>
          <a:prstGeom prst="rect">
            <a:avLst/>
          </a:prstGeom>
        </p:spPr>
      </p:pic>
    </p:spTree>
    <p:extLst>
      <p:ext uri="{BB962C8B-B14F-4D97-AF65-F5344CB8AC3E}">
        <p14:creationId xmlns:p14="http://schemas.microsoft.com/office/powerpoint/2010/main" val="1149036145"/>
      </p:ext>
    </p:extLst>
  </p:cSld>
  <p:clrMapOvr>
    <a:masterClrMapping/>
  </p:clrMapOvr>
  <mc:AlternateContent xmlns:mc="http://schemas.openxmlformats.org/markup-compatibility/2006" xmlns:p14="http://schemas.microsoft.com/office/powerpoint/2010/main">
    <mc:Choice Requires="p14">
      <p:transition spd="slow" p14:dur="2000" advTm="89125"/>
    </mc:Choice>
    <mc:Fallback xmlns="">
      <p:transition spd="slow" advTm="89125"/>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dirty="0" smtClean="0"/>
              <a:t>混合内存系统</a:t>
            </a:r>
            <a:endParaRPr kumimoji="1" lang="zh-CN" altLang="en-US" dirty="0"/>
          </a:p>
        </p:txBody>
      </p:sp>
      <p:sp>
        <p:nvSpPr>
          <p:cNvPr id="4" name="幻灯片编号占位符 3"/>
          <p:cNvSpPr>
            <a:spLocks noGrp="1"/>
          </p:cNvSpPr>
          <p:nvPr>
            <p:ph type="sldNum" sz="quarter" idx="12"/>
          </p:nvPr>
        </p:nvSpPr>
        <p:spPr/>
        <p:txBody>
          <a:bodyPr/>
          <a:lstStyle/>
          <a:p>
            <a:fld id="{A5E75403-9E37-4A6F-B8FD-80564EF0345E}" type="slidenum">
              <a:rPr lang="en-US" altLang="zh-CN" smtClean="0"/>
              <a:pPr/>
              <a:t>5</a:t>
            </a:fld>
            <a:endParaRPr lang="en-US" altLang="zh-CN" dirty="0"/>
          </a:p>
        </p:txBody>
      </p:sp>
      <p:pic>
        <p:nvPicPr>
          <p:cNvPr id="7" name="图片 6"/>
          <p:cNvPicPr>
            <a:picLocks noChangeAspect="1"/>
          </p:cNvPicPr>
          <p:nvPr/>
        </p:nvPicPr>
        <p:blipFill>
          <a:blip r:embed="rId3"/>
          <a:stretch>
            <a:fillRect/>
          </a:stretch>
        </p:blipFill>
        <p:spPr>
          <a:xfrm>
            <a:off x="1842655" y="2048959"/>
            <a:ext cx="4841586" cy="3053614"/>
          </a:xfrm>
          <a:prstGeom prst="rect">
            <a:avLst/>
          </a:prstGeom>
        </p:spPr>
      </p:pic>
    </p:spTree>
    <p:extLst>
      <p:ext uri="{BB962C8B-B14F-4D97-AF65-F5344CB8AC3E}">
        <p14:creationId xmlns:p14="http://schemas.microsoft.com/office/powerpoint/2010/main" val="722308542"/>
      </p:ext>
    </p:extLst>
  </p:cSld>
  <p:clrMapOvr>
    <a:masterClrMapping/>
  </p:clrMapOvr>
  <mc:AlternateContent xmlns:mc="http://schemas.openxmlformats.org/markup-compatibility/2006" xmlns:p14="http://schemas.microsoft.com/office/powerpoint/2010/main">
    <mc:Choice Requires="p14">
      <p:transition spd="slow" p14:dur="2000" advTm="23530"/>
    </mc:Choice>
    <mc:Fallback xmlns="">
      <p:transition spd="slow" advTm="2353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82879" y="222068"/>
            <a:ext cx="8749086" cy="1008000"/>
          </a:xfrm>
        </p:spPr>
        <p:txBody>
          <a:bodyPr>
            <a:normAutofit fontScale="90000"/>
          </a:bodyPr>
          <a:lstStyle/>
          <a:p>
            <a:r>
              <a:rPr lang="zh-CN" altLang="en-US" dirty="0" smtClean="0"/>
              <a:t>为什么需要一个新的面向</a:t>
            </a:r>
            <a:r>
              <a:rPr lang="en-US" altLang="zh-CN" dirty="0" smtClean="0"/>
              <a:t>NVM</a:t>
            </a:r>
            <a:r>
              <a:rPr lang="zh-CN" altLang="en-US" dirty="0" smtClean="0"/>
              <a:t>的分配器</a:t>
            </a:r>
            <a:endParaRPr lang="en-US" dirty="0"/>
          </a:p>
        </p:txBody>
      </p:sp>
      <p:sp>
        <p:nvSpPr>
          <p:cNvPr id="5" name="内容占位符 4"/>
          <p:cNvSpPr>
            <a:spLocks noGrp="1"/>
          </p:cNvSpPr>
          <p:nvPr>
            <p:ph idx="1"/>
          </p:nvPr>
        </p:nvSpPr>
        <p:spPr>
          <a:xfrm>
            <a:off x="558164" y="1498632"/>
            <a:ext cx="7998515" cy="4690134"/>
          </a:xfrm>
        </p:spPr>
        <p:txBody>
          <a:bodyPr>
            <a:normAutofit/>
          </a:bodyPr>
          <a:lstStyle/>
          <a:p>
            <a:r>
              <a:rPr lang="zh-CN" altLang="en-US" sz="2400" dirty="0"/>
              <a:t>内存</a:t>
            </a:r>
            <a:r>
              <a:rPr lang="zh-CN" altLang="en-US" sz="2400" dirty="0" smtClean="0"/>
              <a:t>分配器是</a:t>
            </a:r>
            <a:r>
              <a:rPr lang="zh-CN" altLang="en-US" sz="2400" dirty="0"/>
              <a:t>应用程序的关键组件，</a:t>
            </a:r>
            <a:r>
              <a:rPr lang="zh-CN" altLang="en-US" sz="2400" dirty="0" smtClean="0"/>
              <a:t>对性能</a:t>
            </a:r>
            <a:r>
              <a:rPr lang="zh-CN" altLang="en-US" sz="2400" dirty="0"/>
              <a:t>有重大</a:t>
            </a:r>
            <a:r>
              <a:rPr lang="zh-CN" altLang="en-US" sz="2400" dirty="0" smtClean="0"/>
              <a:t>影响</a:t>
            </a:r>
          </a:p>
          <a:p>
            <a:r>
              <a:rPr lang="en-US" altLang="zh-CN" sz="2400" dirty="0" smtClean="0"/>
              <a:t>NVM</a:t>
            </a:r>
            <a:r>
              <a:rPr lang="zh-CN" altLang="en-US" sz="2400" dirty="0" smtClean="0"/>
              <a:t>带给内存分配器机遇和挑战</a:t>
            </a:r>
            <a:r>
              <a:rPr lang="en-US" sz="2400" dirty="0" smtClean="0"/>
              <a:t>:</a:t>
            </a:r>
            <a:endParaRPr lang="en-US" sz="2400" dirty="0" smtClean="0"/>
          </a:p>
          <a:p>
            <a:pPr lvl="1"/>
            <a:r>
              <a:rPr lang="zh-CN" altLang="en-US" sz="2400" dirty="0" smtClean="0"/>
              <a:t>较高的访问速度</a:t>
            </a:r>
            <a:endParaRPr lang="en-US" sz="2400" dirty="0" smtClean="0"/>
          </a:p>
          <a:p>
            <a:pPr lvl="1"/>
            <a:r>
              <a:rPr lang="zh-CN" altLang="en-US" sz="2400" b="1" dirty="0" smtClean="0">
                <a:solidFill>
                  <a:schemeClr val="accent2"/>
                </a:solidFill>
              </a:rPr>
              <a:t>损耗均衡问题</a:t>
            </a:r>
            <a:endParaRPr lang="en-US" altLang="zh-CN" sz="2400" b="1" dirty="0">
              <a:solidFill>
                <a:schemeClr val="accent2"/>
              </a:solidFill>
            </a:endParaRPr>
          </a:p>
          <a:p>
            <a:r>
              <a:rPr lang="zh-CN" altLang="en-US" sz="2400" dirty="0" smtClean="0"/>
              <a:t>传统分配器无法使用！</a:t>
            </a:r>
          </a:p>
          <a:p>
            <a:r>
              <a:rPr lang="zh-CN" altLang="en-US" sz="2400" dirty="0" smtClean="0"/>
              <a:t>在现有的研究中，有许多面向</a:t>
            </a:r>
            <a:r>
              <a:rPr lang="en-US" altLang="zh-CN" sz="2400" dirty="0" smtClean="0"/>
              <a:t>NVM</a:t>
            </a:r>
            <a:r>
              <a:rPr lang="zh-CN" altLang="en-US" sz="2400" dirty="0" smtClean="0"/>
              <a:t>的内存分配器，但是它们的性能指标无法达到一个较优的范围。</a:t>
            </a:r>
          </a:p>
          <a:p>
            <a:r>
              <a:rPr lang="zh-CN" altLang="en-US" sz="2400" dirty="0" smtClean="0"/>
              <a:t>这些</a:t>
            </a:r>
            <a:r>
              <a:rPr lang="en-US" altLang="zh-CN" sz="2400" dirty="0" smtClean="0"/>
              <a:t>NVM</a:t>
            </a:r>
            <a:r>
              <a:rPr lang="zh-CN" altLang="en-US" sz="2400" dirty="0" smtClean="0"/>
              <a:t>分配器无法同时取得一个准确的损耗均衡策略、低分配延迟和低内存使用</a:t>
            </a:r>
            <a:endParaRPr lang="en-US" altLang="zh-CN" sz="2400" dirty="0"/>
          </a:p>
        </p:txBody>
      </p:sp>
    </p:spTree>
    <p:extLst>
      <p:ext uri="{BB962C8B-B14F-4D97-AF65-F5344CB8AC3E}">
        <p14:creationId xmlns:p14="http://schemas.microsoft.com/office/powerpoint/2010/main" val="1887013529"/>
      </p:ext>
    </p:extLst>
  </p:cSld>
  <p:clrMapOvr>
    <a:masterClrMapping/>
  </p:clrMapOvr>
  <mc:AlternateContent xmlns:mc="http://schemas.openxmlformats.org/markup-compatibility/2006" xmlns:p14="http://schemas.microsoft.com/office/powerpoint/2010/main">
    <mc:Choice Requires="p14">
      <p:transition spd="slow" p14:dur="2000" advTm="42077"/>
    </mc:Choice>
    <mc:Fallback xmlns="">
      <p:transition spd="slow" advTm="42077"/>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solidFill>
                  <a:schemeClr val="tx1"/>
                </a:solidFill>
              </a:rPr>
              <a:t>为什么需要一个新的面向</a:t>
            </a:r>
            <a:r>
              <a:rPr lang="en-US" altLang="zh-CN" dirty="0">
                <a:solidFill>
                  <a:schemeClr val="tx1"/>
                </a:solidFill>
              </a:rPr>
              <a:t>NVM</a:t>
            </a:r>
            <a:r>
              <a:rPr lang="zh-CN" altLang="en-US" dirty="0">
                <a:solidFill>
                  <a:schemeClr val="tx1"/>
                </a:solidFill>
              </a:rPr>
              <a:t>的</a:t>
            </a:r>
            <a:r>
              <a:rPr lang="zh-CN" altLang="en-US" dirty="0" smtClean="0">
                <a:solidFill>
                  <a:schemeClr val="tx1"/>
                </a:solidFill>
              </a:rPr>
              <a:t>分配器（</a:t>
            </a:r>
            <a:r>
              <a:rPr lang="en-US" altLang="zh-CN" dirty="0" err="1" smtClean="0">
                <a:solidFill>
                  <a:schemeClr val="tx1"/>
                </a:solidFill>
              </a:rPr>
              <a:t>Cont</a:t>
            </a:r>
            <a:r>
              <a:rPr lang="en-US" dirty="0" smtClean="0">
                <a:solidFill>
                  <a:schemeClr val="tx1"/>
                </a:solidFill>
              </a:rPr>
              <a:t>’)</a:t>
            </a:r>
            <a:endParaRPr lang="en-US" dirty="0">
              <a:solidFill>
                <a:schemeClr val="tx1"/>
              </a:solidFill>
            </a:endParaRPr>
          </a:p>
        </p:txBody>
      </p:sp>
      <p:graphicFrame>
        <p:nvGraphicFramePr>
          <p:cNvPr id="3" name="表格 2"/>
          <p:cNvGraphicFramePr>
            <a:graphicFrameLocks noGrp="1"/>
          </p:cNvGraphicFramePr>
          <p:nvPr>
            <p:extLst>
              <p:ext uri="{D42A27DB-BD31-4B8C-83A1-F6EECF244321}">
                <p14:modId xmlns:p14="http://schemas.microsoft.com/office/powerpoint/2010/main" val="1670372305"/>
              </p:ext>
            </p:extLst>
          </p:nvPr>
        </p:nvGraphicFramePr>
        <p:xfrm>
          <a:off x="712890" y="1908314"/>
          <a:ext cx="8117600" cy="3889972"/>
        </p:xfrm>
        <a:graphic>
          <a:graphicData uri="http://schemas.openxmlformats.org/drawingml/2006/table">
            <a:tbl>
              <a:tblPr firstRow="1" bandRow="1">
                <a:tableStyleId>{073A0DAA-6AF3-43AB-8588-CEC1D06C72B9}</a:tableStyleId>
              </a:tblPr>
              <a:tblGrid>
                <a:gridCol w="2029400"/>
                <a:gridCol w="2029400"/>
                <a:gridCol w="2029400"/>
                <a:gridCol w="2029400"/>
              </a:tblGrid>
              <a:tr h="968824">
                <a:tc>
                  <a:txBody>
                    <a:bodyPr/>
                    <a:lstStyle/>
                    <a:p>
                      <a:r>
                        <a:rPr lang="en-US" sz="1200" smtClean="0"/>
                        <a:t>Allocator</a:t>
                      </a:r>
                      <a:endParaRPr lang="en-US" sz="1200" dirty="0"/>
                    </a:p>
                  </a:txBody>
                  <a:tcPr anchor="ctr"/>
                </a:tc>
                <a:tc>
                  <a:txBody>
                    <a:bodyPr/>
                    <a:lstStyle/>
                    <a:p>
                      <a:r>
                        <a:rPr lang="en-US" sz="1200" dirty="0" smtClean="0"/>
                        <a:t>Allocation </a:t>
                      </a:r>
                      <a:r>
                        <a:rPr lang="en-US" altLang="zh-CN" sz="1200" dirty="0" smtClean="0"/>
                        <a:t>performance</a:t>
                      </a:r>
                      <a:endParaRPr lang="en-US" sz="1200" dirty="0"/>
                    </a:p>
                  </a:txBody>
                  <a:tcPr anchor="ct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200" dirty="0" smtClean="0"/>
                        <a:t>Wear-leveling</a:t>
                      </a:r>
                      <a:endParaRPr lang="en-US" sz="1200" dirty="0"/>
                    </a:p>
                  </a:txBody>
                  <a:tcPr anchor="ctr"/>
                </a:tc>
                <a:tc>
                  <a:txBody>
                    <a:bodyPr/>
                    <a:lstStyle/>
                    <a:p>
                      <a:r>
                        <a:rPr lang="en-US" altLang="zh-CN" sz="1200" dirty="0" smtClean="0"/>
                        <a:t>Total</a:t>
                      </a:r>
                      <a:r>
                        <a:rPr lang="zh-CN" altLang="en-US" sz="1200" dirty="0" smtClean="0"/>
                        <a:t> </a:t>
                      </a:r>
                      <a:r>
                        <a:rPr lang="en-US" altLang="zh-CN" sz="1200" dirty="0" smtClean="0"/>
                        <a:t>Memory</a:t>
                      </a:r>
                      <a:r>
                        <a:rPr lang="zh-CN" altLang="en-US" sz="1200" dirty="0" smtClean="0"/>
                        <a:t> </a:t>
                      </a:r>
                      <a:r>
                        <a:rPr lang="en-US" altLang="zh-CN" sz="1200" dirty="0" smtClean="0"/>
                        <a:t>Usage</a:t>
                      </a:r>
                      <a:r>
                        <a:rPr lang="zh-CN" altLang="en-US" sz="1200" dirty="0" smtClean="0"/>
                        <a:t> </a:t>
                      </a:r>
                      <a:endParaRPr lang="en-US" sz="1200" dirty="0"/>
                    </a:p>
                  </a:txBody>
                  <a:tcPr anchor="ctr"/>
                </a:tc>
              </a:tr>
              <a:tr h="730287">
                <a:tc>
                  <a:txBody>
                    <a:bodyPr/>
                    <a:lstStyle/>
                    <a:p>
                      <a:r>
                        <a:rPr lang="en-US" dirty="0" smtClean="0"/>
                        <a:t>NVMalloc</a:t>
                      </a:r>
                      <a:endParaRPr lang="en-US" dirty="0"/>
                    </a:p>
                  </a:txBody>
                  <a:tcPr anchor="ctr"/>
                </a:tc>
                <a:tc>
                  <a:txBody>
                    <a:bodyPr/>
                    <a:lstStyle/>
                    <a:p>
                      <a:r>
                        <a:rPr lang="en-US" altLang="zh-CN" dirty="0" smtClean="0"/>
                        <a:t>1(not fast enough)</a:t>
                      </a:r>
                      <a:endParaRPr lang="en-US" dirty="0"/>
                    </a:p>
                  </a:txBody>
                  <a:tcPr anchor="ctr"/>
                </a:tc>
                <a:tc>
                  <a:txBody>
                    <a:bodyPr/>
                    <a:lstStyle/>
                    <a:p>
                      <a:r>
                        <a:rPr lang="en-US" altLang="zh-CN" dirty="0" smtClean="0"/>
                        <a:t>Support(not good enough)</a:t>
                      </a:r>
                      <a:endParaRPr lang="en-US" dirty="0"/>
                    </a:p>
                  </a:txBody>
                  <a:tcPr anchor="ctr"/>
                </a:tc>
                <a:tc>
                  <a:txBody>
                    <a:bodyPr/>
                    <a:lstStyle/>
                    <a:p>
                      <a:r>
                        <a:rPr lang="en-US" dirty="0" smtClean="0"/>
                        <a:t>high</a:t>
                      </a:r>
                      <a:endParaRPr lang="en-US" dirty="0"/>
                    </a:p>
                  </a:txBody>
                  <a:tcPr anchor="ctr"/>
                </a:tc>
              </a:tr>
              <a:tr h="730287">
                <a:tc>
                  <a:txBody>
                    <a:bodyPr/>
                    <a:lstStyle/>
                    <a:p>
                      <a:r>
                        <a:rPr lang="en-US" altLang="zh-CN" sz="1350" kern="1200" dirty="0" smtClean="0">
                          <a:solidFill>
                            <a:schemeClr val="dk1"/>
                          </a:solidFill>
                          <a:effectLst/>
                          <a:latin typeface="+mn-lt"/>
                          <a:ea typeface="+mn-ea"/>
                          <a:cs typeface="+mn-cs"/>
                        </a:rPr>
                        <a:t>nvm_malloc </a:t>
                      </a:r>
                      <a:endParaRPr lang="en-US" altLang="zh-CN" dirty="0"/>
                    </a:p>
                  </a:txBody>
                  <a:tcPr anchor="ctr"/>
                </a:tc>
                <a:tc>
                  <a:txBody>
                    <a:bodyPr/>
                    <a:lstStyle/>
                    <a:p>
                      <a:r>
                        <a:rPr lang="en-US" dirty="0" smtClean="0"/>
                        <a:t>2</a:t>
                      </a:r>
                      <a:endParaRPr lang="en-US" dirty="0"/>
                    </a:p>
                  </a:txBody>
                  <a:tcPr anchor="ctr"/>
                </a:tc>
                <a:tc>
                  <a:txBody>
                    <a:bodyPr/>
                    <a:lstStyle/>
                    <a:p>
                      <a:r>
                        <a:rPr lang="en-US" altLang="zh-CN" dirty="0" smtClean="0"/>
                        <a:t>N/A</a:t>
                      </a:r>
                      <a:endParaRPr lang="en-US" dirty="0"/>
                    </a:p>
                  </a:txBody>
                  <a:tcPr anchor="ctr"/>
                </a:tc>
                <a:tc>
                  <a:txBody>
                    <a:bodyPr/>
                    <a:lstStyle/>
                    <a:p>
                      <a:r>
                        <a:rPr lang="en-US" altLang="zh-CN" dirty="0" smtClean="0"/>
                        <a:t>high</a:t>
                      </a:r>
                      <a:endParaRPr lang="en-US" dirty="0"/>
                    </a:p>
                  </a:txBody>
                  <a:tcPr anchor="ctr"/>
                </a:tc>
              </a:tr>
              <a:tr h="730287">
                <a:tc>
                  <a:txBody>
                    <a:bodyPr/>
                    <a:lstStyle/>
                    <a:p>
                      <a:r>
                        <a:rPr lang="en-US" altLang="zh-CN" sz="1350" kern="1200" dirty="0" smtClean="0">
                          <a:solidFill>
                            <a:schemeClr val="dk1"/>
                          </a:solidFill>
                          <a:effectLst/>
                          <a:latin typeface="+mn-lt"/>
                          <a:ea typeface="+mn-ea"/>
                          <a:cs typeface="+mn-cs"/>
                        </a:rPr>
                        <a:t>pmemalloc </a:t>
                      </a:r>
                      <a:endParaRPr lang="en-US" altLang="zh-CN" dirty="0"/>
                    </a:p>
                  </a:txBody>
                  <a:tcPr anchor="ctr"/>
                </a:tc>
                <a:tc>
                  <a:txBody>
                    <a:bodyPr/>
                    <a:lstStyle/>
                    <a:p>
                      <a:r>
                        <a:rPr lang="en-US" dirty="0" smtClean="0"/>
                        <a:t>3</a:t>
                      </a:r>
                      <a:endParaRPr lang="en-US" dirty="0"/>
                    </a:p>
                  </a:txBody>
                  <a:tcPr anchor="ctr"/>
                </a:tc>
                <a:tc>
                  <a:txBody>
                    <a:bodyPr/>
                    <a:lstStyle/>
                    <a:p>
                      <a:r>
                        <a:rPr lang="en-US" altLang="zh-CN" dirty="0" smtClean="0"/>
                        <a:t>N/A</a:t>
                      </a:r>
                      <a:endParaRPr lang="en-US" dirty="0"/>
                    </a:p>
                  </a:txBody>
                  <a:tcPr anchor="ctr"/>
                </a:tc>
                <a:tc>
                  <a:txBody>
                    <a:bodyPr/>
                    <a:lstStyle/>
                    <a:p>
                      <a:r>
                        <a:rPr lang="en-US" altLang="zh-CN" dirty="0" smtClean="0"/>
                        <a:t>high</a:t>
                      </a:r>
                      <a:endParaRPr lang="en-US" dirty="0"/>
                    </a:p>
                  </a:txBody>
                  <a:tcPr anchor="ctr"/>
                </a:tc>
              </a:tr>
              <a:tr h="730287">
                <a:tc>
                  <a:txBody>
                    <a:bodyPr/>
                    <a:lstStyle/>
                    <a:p>
                      <a:r>
                        <a:rPr lang="en-US" altLang="zh-CN" b="1" dirty="0" err="1" smtClean="0">
                          <a:solidFill>
                            <a:srgbClr val="820000"/>
                          </a:solidFill>
                        </a:rPr>
                        <a:t>Wamalloc</a:t>
                      </a:r>
                      <a:endParaRPr lang="en-US" altLang="zh-CN" b="1" dirty="0">
                        <a:solidFill>
                          <a:srgbClr val="820000"/>
                        </a:solidFill>
                      </a:endParaRPr>
                    </a:p>
                  </a:txBody>
                  <a:tcPr anchor="ctr"/>
                </a:tc>
                <a:tc>
                  <a:txBody>
                    <a:bodyPr/>
                    <a:lstStyle/>
                    <a:p>
                      <a:r>
                        <a:rPr lang="en-US" b="1" dirty="0" smtClean="0">
                          <a:solidFill>
                            <a:srgbClr val="820000"/>
                          </a:solidFill>
                        </a:rPr>
                        <a:t>Expected to be the best</a:t>
                      </a:r>
                      <a:endParaRPr lang="en-US" b="1" dirty="0">
                        <a:solidFill>
                          <a:srgbClr val="820000"/>
                        </a:solidFill>
                      </a:endParaRPr>
                    </a:p>
                  </a:txBody>
                  <a:tcPr anchor="ct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altLang="zh-CN" b="1" dirty="0" smtClean="0">
                          <a:solidFill>
                            <a:srgbClr val="820000"/>
                          </a:solidFill>
                        </a:rPr>
                        <a:t>Expected to be the</a:t>
                      </a:r>
                      <a:r>
                        <a:rPr lang="en-US" altLang="zh-CN" b="1" baseline="0" dirty="0" smtClean="0">
                          <a:solidFill>
                            <a:srgbClr val="820000"/>
                          </a:solidFill>
                        </a:rPr>
                        <a:t> </a:t>
                      </a:r>
                      <a:r>
                        <a:rPr lang="en-US" altLang="zh-CN" b="1" dirty="0" smtClean="0">
                          <a:solidFill>
                            <a:srgbClr val="820000"/>
                          </a:solidFill>
                        </a:rPr>
                        <a:t>best</a:t>
                      </a:r>
                    </a:p>
                  </a:txBody>
                  <a:tcPr anchor="ct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altLang="zh-CN" b="1" dirty="0" smtClean="0">
                          <a:solidFill>
                            <a:srgbClr val="820000"/>
                          </a:solidFill>
                        </a:rPr>
                        <a:t>Expected to be the best</a:t>
                      </a:r>
                    </a:p>
                  </a:txBody>
                  <a:tcPr anchor="ctr"/>
                </a:tc>
              </a:tr>
            </a:tbl>
          </a:graphicData>
        </a:graphic>
      </p:graphicFrame>
      <p:sp>
        <p:nvSpPr>
          <p:cNvPr id="6" name="内容占位符 4"/>
          <p:cNvSpPr txBox="1">
            <a:spLocks/>
          </p:cNvSpPr>
          <p:nvPr/>
        </p:nvSpPr>
        <p:spPr>
          <a:xfrm>
            <a:off x="-652008" y="1710303"/>
            <a:ext cx="6999288" cy="647721"/>
          </a:xfrm>
          <a:prstGeom prst="rect">
            <a:avLst/>
          </a:prstGeom>
        </p:spPr>
        <p:txBody>
          <a:bodyPr vert="horz" lIns="91440" tIns="45720" rIns="91440" bIns="45720" rtlCol="0">
            <a:normAutofit/>
          </a:bodyPr>
          <a:lst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Font typeface="Wingdings" panose="05000000000000000000" pitchFamily="2" charset="2"/>
              <a:buNone/>
            </a:pPr>
            <a:endParaRPr lang="en-US" sz="1600" dirty="0"/>
          </a:p>
        </p:txBody>
      </p:sp>
    </p:spTree>
    <p:extLst>
      <p:ext uri="{BB962C8B-B14F-4D97-AF65-F5344CB8AC3E}">
        <p14:creationId xmlns:p14="http://schemas.microsoft.com/office/powerpoint/2010/main" val="340800589"/>
      </p:ext>
    </p:extLst>
  </p:cSld>
  <p:clrMapOvr>
    <a:masterClrMapping/>
  </p:clrMapOvr>
  <mc:AlternateContent xmlns:mc="http://schemas.openxmlformats.org/markup-compatibility/2006" xmlns:p14="http://schemas.microsoft.com/office/powerpoint/2010/main">
    <mc:Choice Requires="p14">
      <p:transition spd="slow" p14:dur="2000" advTm="22272"/>
    </mc:Choice>
    <mc:Fallback xmlns="">
      <p:transition spd="slow" advTm="22272"/>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4"/>
          <p:cNvSpPr>
            <a:spLocks noGrp="1"/>
          </p:cNvSpPr>
          <p:nvPr>
            <p:ph type="title"/>
          </p:nvPr>
        </p:nvSpPr>
        <p:spPr>
          <a:xfrm>
            <a:off x="182879" y="222068"/>
            <a:ext cx="8647611" cy="1008000"/>
          </a:xfrm>
        </p:spPr>
        <p:txBody>
          <a:bodyPr/>
          <a:lstStyle/>
          <a:p>
            <a:r>
              <a:rPr lang="zh-CN" altLang="en-US" dirty="0" smtClean="0"/>
              <a:t>目录</a:t>
            </a:r>
            <a:endParaRPr lang="en-US" dirty="0"/>
          </a:p>
        </p:txBody>
      </p:sp>
      <p:sp>
        <p:nvSpPr>
          <p:cNvPr id="8" name="内容占位符 4"/>
          <p:cNvSpPr txBox="1">
            <a:spLocks/>
          </p:cNvSpPr>
          <p:nvPr/>
        </p:nvSpPr>
        <p:spPr>
          <a:xfrm>
            <a:off x="628650" y="1750423"/>
            <a:ext cx="10981459" cy="4690134"/>
          </a:xfrm>
          <a:prstGeom prst="rect">
            <a:avLst/>
          </a:prstGeom>
        </p:spPr>
        <p:txBody>
          <a:bodyPr vert="horz" lIns="91440" tIns="45720" rIns="91440" bIns="45720" rtlCol="0">
            <a:normAutofit/>
          </a:bodyPr>
          <a:lstStyle>
            <a:lvl1pPr marL="0" indent="0" algn="l" defTabSz="685800" rtl="0" eaLnBrk="1" latinLnBrk="0" hangingPunct="1">
              <a:lnSpc>
                <a:spcPct val="100000"/>
              </a:lnSpc>
              <a:spcBef>
                <a:spcPts val="300"/>
              </a:spcBef>
              <a:spcAft>
                <a:spcPts val="1200"/>
              </a:spcAft>
              <a:buSzPct val="80000"/>
              <a:buFont typeface="Wingdings" panose="05000000000000000000" pitchFamily="2" charset="2"/>
              <a:buNone/>
              <a:defRPr sz="1800" kern="1200" baseline="0">
                <a:solidFill>
                  <a:schemeClr val="tx1">
                    <a:tint val="75000"/>
                  </a:schemeClr>
                </a:solidFill>
                <a:latin typeface="+mn-lt"/>
                <a:ea typeface="+mn-ea"/>
                <a:cs typeface="Segoe UI" panose="020B0502040204020203" pitchFamily="34" charset="0"/>
              </a:defRPr>
            </a:lvl1pPr>
            <a:lvl2pPr marL="342900" indent="0" algn="l" defTabSz="685800" rtl="0" eaLnBrk="1" latinLnBrk="0" hangingPunct="1">
              <a:lnSpc>
                <a:spcPct val="100000"/>
              </a:lnSpc>
              <a:spcBef>
                <a:spcPts val="300"/>
              </a:spcBef>
              <a:spcAft>
                <a:spcPts val="600"/>
              </a:spcAft>
              <a:buSzPct val="85000"/>
              <a:buFont typeface="Wingdings" panose="05000000000000000000" pitchFamily="2" charset="2"/>
              <a:buNone/>
              <a:defRPr sz="1500" kern="1200" baseline="0">
                <a:solidFill>
                  <a:schemeClr val="tx1">
                    <a:tint val="75000"/>
                  </a:schemeClr>
                </a:solidFill>
                <a:latin typeface="+mn-lt"/>
                <a:ea typeface="+mn-ea"/>
                <a:cs typeface="Segoe UI" panose="020B0502040204020203" pitchFamily="34" charset="0"/>
              </a:defRPr>
            </a:lvl2pPr>
            <a:lvl3pPr marL="685800" indent="0" algn="l" defTabSz="685800" rtl="0" eaLnBrk="1" latinLnBrk="0" hangingPunct="1">
              <a:lnSpc>
                <a:spcPct val="100000"/>
              </a:lnSpc>
              <a:spcBef>
                <a:spcPts val="375"/>
              </a:spcBef>
              <a:buFont typeface="Wingdings" panose="05000000000000000000" pitchFamily="2" charset="2"/>
              <a:buNone/>
              <a:defRPr sz="1350" kern="1200" baseline="0">
                <a:solidFill>
                  <a:schemeClr val="tx1">
                    <a:tint val="75000"/>
                  </a:schemeClr>
                </a:solidFill>
                <a:latin typeface="+mn-lt"/>
                <a:ea typeface="+mn-ea"/>
                <a:cs typeface="Segoe UI" panose="020B0502040204020203" pitchFamily="34" charset="0"/>
              </a:defRPr>
            </a:lvl3pPr>
            <a:lvl4pPr marL="10287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4pPr>
            <a:lvl5pPr marL="13716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pPr marL="285750" indent="-285750">
              <a:buFont typeface="Wingdings" charset="2"/>
              <a:buChar char="p"/>
            </a:pPr>
            <a:r>
              <a:rPr lang="en-US" altLang="zh-CN" sz="3200" dirty="0" smtClean="0">
                <a:solidFill>
                  <a:schemeClr val="bg1">
                    <a:lumMod val="85000"/>
                  </a:schemeClr>
                </a:solidFill>
              </a:rPr>
              <a:t> </a:t>
            </a:r>
            <a:r>
              <a:rPr lang="zh-CN" altLang="en-US" sz="3200" dirty="0" smtClean="0">
                <a:solidFill>
                  <a:schemeClr val="bg1">
                    <a:lumMod val="85000"/>
                  </a:schemeClr>
                </a:solidFill>
              </a:rPr>
              <a:t>背景和动机</a:t>
            </a:r>
            <a:endParaRPr lang="en-US" altLang="zh-CN" sz="3200" dirty="0" smtClean="0">
              <a:solidFill>
                <a:schemeClr val="bg1">
                  <a:lumMod val="85000"/>
                </a:schemeClr>
              </a:solidFill>
            </a:endParaRPr>
          </a:p>
          <a:p>
            <a:pPr marL="285750" indent="-285750">
              <a:buFont typeface="Wingdings" charset="2"/>
              <a:buChar char="p"/>
            </a:pPr>
            <a:r>
              <a:rPr lang="en-US" altLang="zh-CN" sz="3200" dirty="0" smtClean="0">
                <a:solidFill>
                  <a:schemeClr val="tx1"/>
                </a:solidFill>
              </a:rPr>
              <a:t> </a:t>
            </a:r>
            <a:r>
              <a:rPr lang="zh-CN" altLang="en-US" sz="3200" dirty="0" smtClean="0">
                <a:solidFill>
                  <a:schemeClr val="tx1"/>
                </a:solidFill>
              </a:rPr>
              <a:t>设计和实现</a:t>
            </a:r>
            <a:endParaRPr lang="zh-CN" altLang="en-US" sz="3200" dirty="0" smtClean="0">
              <a:solidFill>
                <a:schemeClr val="tx1"/>
              </a:solidFill>
            </a:endParaRPr>
          </a:p>
          <a:p>
            <a:pPr marL="285750" indent="-285750">
              <a:buFont typeface="Wingdings" charset="2"/>
              <a:buChar char="p"/>
            </a:pPr>
            <a:r>
              <a:rPr lang="zh-CN" altLang="en-US" sz="3200" dirty="0">
                <a:solidFill>
                  <a:schemeClr val="bg1">
                    <a:lumMod val="85000"/>
                  </a:schemeClr>
                </a:solidFill>
              </a:rPr>
              <a:t> </a:t>
            </a:r>
            <a:r>
              <a:rPr lang="zh-CN" altLang="en-US" sz="3200" dirty="0" smtClean="0">
                <a:solidFill>
                  <a:schemeClr val="bg1">
                    <a:lumMod val="85000"/>
                  </a:schemeClr>
                </a:solidFill>
              </a:rPr>
              <a:t>实验比较</a:t>
            </a:r>
            <a:endParaRPr lang="en-US" altLang="zh-CN" sz="3200" dirty="0" smtClean="0">
              <a:solidFill>
                <a:schemeClr val="bg1">
                  <a:lumMod val="85000"/>
                </a:schemeClr>
              </a:solidFill>
            </a:endParaRPr>
          </a:p>
          <a:p>
            <a:pPr marL="285750" indent="-285750">
              <a:buFont typeface="Wingdings" charset="2"/>
              <a:buChar char="p"/>
            </a:pPr>
            <a:r>
              <a:rPr lang="en-US" altLang="zh-CN" sz="3200" dirty="0" smtClean="0">
                <a:solidFill>
                  <a:schemeClr val="bg1">
                    <a:lumMod val="85000"/>
                  </a:schemeClr>
                </a:solidFill>
              </a:rPr>
              <a:t> </a:t>
            </a:r>
            <a:r>
              <a:rPr lang="zh-CN" altLang="en-US" sz="3200" dirty="0" smtClean="0">
                <a:solidFill>
                  <a:schemeClr val="bg1">
                    <a:lumMod val="85000"/>
                  </a:schemeClr>
                </a:solidFill>
              </a:rPr>
              <a:t>结论</a:t>
            </a:r>
            <a:endParaRPr lang="en-US" altLang="zh-CN" sz="3200" dirty="0" smtClean="0">
              <a:solidFill>
                <a:schemeClr val="bg1">
                  <a:lumMod val="85000"/>
                </a:schemeClr>
              </a:solidFill>
            </a:endParaRPr>
          </a:p>
          <a:p>
            <a:pPr marL="285750" indent="-285750">
              <a:buFont typeface="Wingdings" charset="2"/>
              <a:buChar char="p"/>
            </a:pPr>
            <a:endParaRPr lang="en-US" altLang="zh-CN" sz="3200" dirty="0"/>
          </a:p>
        </p:txBody>
      </p:sp>
    </p:spTree>
    <p:extLst>
      <p:ext uri="{BB962C8B-B14F-4D97-AF65-F5344CB8AC3E}">
        <p14:creationId xmlns:p14="http://schemas.microsoft.com/office/powerpoint/2010/main" val="2107654819"/>
      </p:ext>
    </p:extLst>
  </p:cSld>
  <p:clrMapOvr>
    <a:masterClrMapping/>
  </p:clrMapOvr>
  <mc:AlternateContent xmlns:mc="http://schemas.openxmlformats.org/markup-compatibility/2006">
    <mc:Choice xmlns:p14="http://schemas.microsoft.com/office/powerpoint/2010/main" Requires="p14">
      <p:transition spd="slow" p14:dur="2000" advTm="29022"/>
    </mc:Choice>
    <mc:Fallback>
      <p:transition spd="slow" advTm="29022"/>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84464" y="1929811"/>
            <a:ext cx="4068266" cy="4426540"/>
          </a:xfrm>
        </p:spPr>
        <p:txBody>
          <a:bodyPr/>
          <a:lstStyle/>
          <a:p>
            <a:r>
              <a:rPr kumimoji="1" lang="zh-CN" altLang="en-US" dirty="0" smtClean="0"/>
              <a:t>设计原则</a:t>
            </a:r>
            <a:r>
              <a:rPr kumimoji="1" lang="en-US" altLang="zh-CN" dirty="0" smtClean="0"/>
              <a:t>:</a:t>
            </a:r>
            <a:endParaRPr kumimoji="1" lang="en-US" altLang="zh-CN" dirty="0" smtClean="0"/>
          </a:p>
          <a:p>
            <a:pPr lvl="1"/>
            <a:r>
              <a:rPr kumimoji="1" lang="zh-CN" altLang="en-US" dirty="0" smtClean="0"/>
              <a:t>损耗均衡</a:t>
            </a:r>
          </a:p>
          <a:p>
            <a:pPr lvl="2"/>
            <a:r>
              <a:rPr kumimoji="1" lang="zh-CN" altLang="en-US" dirty="0" smtClean="0"/>
              <a:t>不同层级的混合方法</a:t>
            </a:r>
          </a:p>
          <a:p>
            <a:pPr lvl="1"/>
            <a:r>
              <a:rPr kumimoji="1" lang="zh-CN" altLang="en-US" dirty="0" smtClean="0"/>
              <a:t>低分配延迟</a:t>
            </a:r>
          </a:p>
          <a:p>
            <a:pPr lvl="2"/>
            <a:r>
              <a:rPr kumimoji="1" lang="zh-CN" altLang="en-US" dirty="0" smtClean="0"/>
              <a:t>线程本地堆</a:t>
            </a:r>
          </a:p>
          <a:p>
            <a:pPr lvl="2"/>
            <a:r>
              <a:rPr kumimoji="1" lang="zh-CN" altLang="en-US" dirty="0" smtClean="0"/>
              <a:t>全局堆</a:t>
            </a:r>
          </a:p>
          <a:p>
            <a:pPr lvl="1"/>
            <a:r>
              <a:rPr kumimoji="1" lang="zh-CN" altLang="en-US" dirty="0" smtClean="0"/>
              <a:t>低内存占用</a:t>
            </a:r>
          </a:p>
          <a:p>
            <a:pPr lvl="2"/>
            <a:r>
              <a:rPr kumimoji="1" lang="zh-CN" altLang="en-US" dirty="0" smtClean="0"/>
              <a:t>合理的块大小分配</a:t>
            </a:r>
          </a:p>
          <a:p>
            <a:pPr lvl="2"/>
            <a:r>
              <a:rPr kumimoji="1" lang="zh-CN" altLang="en-US" dirty="0" smtClean="0"/>
              <a:t>复用机制</a:t>
            </a:r>
            <a:endParaRPr kumimoji="1" lang="en-US" altLang="zh-CN" dirty="0" smtClean="0"/>
          </a:p>
        </p:txBody>
      </p:sp>
      <p:sp>
        <p:nvSpPr>
          <p:cNvPr id="4" name="幻灯片编号占位符 3"/>
          <p:cNvSpPr>
            <a:spLocks noGrp="1"/>
          </p:cNvSpPr>
          <p:nvPr>
            <p:ph type="sldNum" sz="quarter" idx="12"/>
          </p:nvPr>
        </p:nvSpPr>
        <p:spPr/>
        <p:txBody>
          <a:bodyPr/>
          <a:lstStyle/>
          <a:p>
            <a:fld id="{A5E75403-9E37-4A6F-B8FD-80564EF0345E}" type="slidenum">
              <a:rPr lang="en-US" altLang="zh-CN" smtClean="0"/>
              <a:pPr/>
              <a:t>9</a:t>
            </a:fld>
            <a:endParaRPr lang="en-US" altLang="zh-CN" dirty="0"/>
          </a:p>
        </p:txBody>
      </p:sp>
      <p:pic>
        <p:nvPicPr>
          <p:cNvPr id="5" name="图片 4"/>
          <p:cNvPicPr>
            <a:picLocks noChangeAspect="1"/>
          </p:cNvPicPr>
          <p:nvPr/>
        </p:nvPicPr>
        <p:blipFill>
          <a:blip r:embed="rId3"/>
          <a:stretch>
            <a:fillRect/>
          </a:stretch>
        </p:blipFill>
        <p:spPr>
          <a:xfrm>
            <a:off x="4327814" y="1929811"/>
            <a:ext cx="4436566" cy="4041688"/>
          </a:xfrm>
          <a:prstGeom prst="rect">
            <a:avLst/>
          </a:prstGeom>
        </p:spPr>
      </p:pic>
      <p:sp>
        <p:nvSpPr>
          <p:cNvPr id="6" name="标题 1"/>
          <p:cNvSpPr txBox="1">
            <a:spLocks/>
          </p:cNvSpPr>
          <p:nvPr/>
        </p:nvSpPr>
        <p:spPr>
          <a:xfrm>
            <a:off x="182879" y="222069"/>
            <a:ext cx="8647611" cy="1008000"/>
          </a:xfrm>
          <a:prstGeom prst="rect">
            <a:avLst/>
          </a:prstGeom>
        </p:spPr>
        <p:txBody>
          <a:bodyPr vert="horz" lIns="91440" tIns="45720" rIns="91440" bIns="45720" rtlCol="0" anchor="ctr">
            <a:normAutofit/>
          </a:bodyPr>
          <a:lstStyle>
            <a:lvl1pPr algn="ctr" defTabSz="685800" rtl="0" eaLnBrk="1" latinLnBrk="0" hangingPunct="1">
              <a:lnSpc>
                <a:spcPct val="90000"/>
              </a:lnSpc>
              <a:spcBef>
                <a:spcPct val="0"/>
              </a:spcBef>
              <a:buNone/>
              <a:defRPr sz="4000" b="1" kern="1200" baseline="0">
                <a:solidFill>
                  <a:schemeClr val="tx1"/>
                </a:solidFill>
                <a:latin typeface="+mj-lt"/>
                <a:ea typeface="+mj-ea"/>
                <a:cs typeface="Segoe UI" panose="020B0502040204020203" pitchFamily="34" charset="0"/>
              </a:defRPr>
            </a:lvl1pPr>
          </a:lstStyle>
          <a:p>
            <a:r>
              <a:rPr lang="en-US" altLang="zh-CN" dirty="0" err="1" smtClean="0"/>
              <a:t>Wamalloc</a:t>
            </a:r>
            <a:r>
              <a:rPr lang="zh-CN" altLang="en-US" dirty="0" smtClean="0"/>
              <a:t>的设计</a:t>
            </a:r>
            <a:endParaRPr lang="en-US" dirty="0"/>
          </a:p>
        </p:txBody>
      </p:sp>
      <p:sp>
        <p:nvSpPr>
          <p:cNvPr id="7" name="文本框 6"/>
          <p:cNvSpPr txBox="1"/>
          <p:nvPr/>
        </p:nvSpPr>
        <p:spPr>
          <a:xfrm>
            <a:off x="5777150" y="6086466"/>
            <a:ext cx="1770036" cy="584775"/>
          </a:xfrm>
          <a:prstGeom prst="rect">
            <a:avLst/>
          </a:prstGeom>
          <a:noFill/>
        </p:spPr>
        <p:txBody>
          <a:bodyPr wrap="none" rtlCol="0">
            <a:spAutoFit/>
          </a:bodyPr>
          <a:lstStyle/>
          <a:p>
            <a:pPr algn="ctr"/>
            <a:r>
              <a:rPr lang="en-US" altLang="zh-CN" sz="1600" dirty="0"/>
              <a:t>Overall </a:t>
            </a:r>
            <a:r>
              <a:rPr lang="en-US" altLang="zh-CN" sz="1600" dirty="0" smtClean="0"/>
              <a:t>structure </a:t>
            </a:r>
            <a:endParaRPr lang="en-US" altLang="zh-CN" sz="1600" dirty="0"/>
          </a:p>
          <a:p>
            <a:pPr algn="ctr"/>
            <a:endParaRPr kumimoji="1" lang="zh-CN" altLang="en-US" sz="1600" dirty="0" smtClean="0"/>
          </a:p>
        </p:txBody>
      </p:sp>
    </p:spTree>
    <p:extLst>
      <p:ext uri="{BB962C8B-B14F-4D97-AF65-F5344CB8AC3E}">
        <p14:creationId xmlns:p14="http://schemas.microsoft.com/office/powerpoint/2010/main" val="1974806403"/>
      </p:ext>
    </p:extLst>
  </p:cSld>
  <p:clrMapOvr>
    <a:masterClrMapping/>
  </p:clrMapOvr>
  <mc:AlternateContent xmlns:mc="http://schemas.openxmlformats.org/markup-compatibility/2006" xmlns:p14="http://schemas.microsoft.com/office/powerpoint/2010/main">
    <mc:Choice Requires="p14">
      <p:transition spd="slow" p14:dur="2000" advTm="96530"/>
    </mc:Choice>
    <mc:Fallback xmlns="">
      <p:transition spd="slow" advTm="96530"/>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zhu_comnet">
      <a:dk1>
        <a:srgbClr val="000000"/>
      </a:dk1>
      <a:lt1>
        <a:srgbClr val="FFFFFF"/>
      </a:lt1>
      <a:dk2>
        <a:srgbClr val="00009E"/>
      </a:dk2>
      <a:lt2>
        <a:srgbClr val="A365D1"/>
      </a:lt2>
      <a:accent1>
        <a:srgbClr val="003760"/>
      </a:accent1>
      <a:accent2>
        <a:srgbClr val="C00000"/>
      </a:accent2>
      <a:accent3>
        <a:srgbClr val="FFC619"/>
      </a:accent3>
      <a:accent4>
        <a:srgbClr val="384C00"/>
      </a:accent4>
      <a:accent5>
        <a:srgbClr val="0070C0"/>
      </a:accent5>
      <a:accent6>
        <a:srgbClr val="212167"/>
      </a:accent6>
      <a:hlink>
        <a:srgbClr val="C00000"/>
      </a:hlink>
      <a:folHlink>
        <a:srgbClr val="00009E"/>
      </a:folHlink>
    </a:clrScheme>
    <a:fontScheme name="Font_Geo_雅黑">
      <a:majorFont>
        <a:latin typeface="Georgia"/>
        <a:ea typeface="微软雅黑"/>
        <a:cs typeface=""/>
      </a:majorFont>
      <a:minorFont>
        <a:latin typeface="Georgia"/>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solidFill>
            <a:schemeClr val="accent1"/>
          </a:solidFill>
        </a:ln>
      </a:spPr>
      <a:bodyPr wrap="none" anchor="ctr" anchorCtr="0">
        <a:noAutofit/>
      </a:bodyPr>
      <a:lstStyle>
        <a:defPPr marL="0" algn="ctr">
          <a:defRPr dirty="0"/>
        </a:defPPr>
      </a:lstStyle>
    </a:spDef>
    <a:txDef>
      <a:spPr>
        <a:noFill/>
      </a:spPr>
      <a:bodyPr wrap="none" rtlCol="0">
        <a:spAutoFit/>
      </a:bodyPr>
      <a:lstStyle>
        <a:defPPr algn="ctr">
          <a:defRPr sz="1600"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14079</TotalTime>
  <Words>2762</Words>
  <Application>Microsoft Macintosh PowerPoint</Application>
  <PresentationFormat>全屏显示(4:3)</PresentationFormat>
  <Paragraphs>209</Paragraphs>
  <Slides>24</Slides>
  <Notes>24</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24</vt:i4>
      </vt:variant>
    </vt:vector>
  </HeadingPairs>
  <TitlesOfParts>
    <vt:vector size="33" baseType="lpstr">
      <vt:lpstr>Calibri</vt:lpstr>
      <vt:lpstr>Georgia</vt:lpstr>
      <vt:lpstr>Segoe UI</vt:lpstr>
      <vt:lpstr>STFangsong</vt:lpstr>
      <vt:lpstr>Wingdings</vt:lpstr>
      <vt:lpstr>宋体</vt:lpstr>
      <vt:lpstr>微软雅黑</vt:lpstr>
      <vt:lpstr>Arial</vt:lpstr>
      <vt:lpstr>Office 主题</vt:lpstr>
      <vt:lpstr> Design and Implementation of an Efficient Wear-Aware Allocator for Non-Volatile Memory   一种面向非易失性内存的高效且损耗均衡的分配器的设计与实现 </vt:lpstr>
      <vt:lpstr>目录</vt:lpstr>
      <vt:lpstr>目录</vt:lpstr>
      <vt:lpstr>NVM技术</vt:lpstr>
      <vt:lpstr>混合内存系统</vt:lpstr>
      <vt:lpstr>为什么需要一个新的面向NVM的分配器</vt:lpstr>
      <vt:lpstr>为什么需要一个新的面向NVM的分配器（Cont’)</vt:lpstr>
      <vt:lpstr>目录</vt:lpstr>
      <vt:lpstr>PowerPoint 演示文稿</vt:lpstr>
      <vt:lpstr>PowerPoint 演示文稿</vt:lpstr>
      <vt:lpstr>本地堆</vt:lpstr>
      <vt:lpstr>本地堆结构</vt:lpstr>
      <vt:lpstr>全局堆</vt:lpstr>
      <vt:lpstr>Wamalloc的设计(Cont’)</vt:lpstr>
      <vt:lpstr>分配/释放算法</vt:lpstr>
      <vt:lpstr> 分配/释放伪代码</vt:lpstr>
      <vt:lpstr>目录</vt:lpstr>
      <vt:lpstr>实验</vt:lpstr>
      <vt:lpstr>损耗均衡</vt:lpstr>
      <vt:lpstr>总内存占用</vt:lpstr>
      <vt:lpstr>分配延迟</vt:lpstr>
      <vt:lpstr>目录</vt:lpstr>
      <vt:lpstr>Conclusion</vt:lpstr>
      <vt:lpstr>谢谢</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win7</dc:creator>
  <cp:lastModifiedBy>Microsoft Office 用户</cp:lastModifiedBy>
  <cp:revision>725</cp:revision>
  <dcterms:created xsi:type="dcterms:W3CDTF">2014-07-18T02:33:40Z</dcterms:created>
  <dcterms:modified xsi:type="dcterms:W3CDTF">2017-01-12T03:34:02Z</dcterms:modified>
</cp:coreProperties>
</file>